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8"/>
  </p:notesMasterIdLst>
  <p:sldIdLst>
    <p:sldId id="259" r:id="rId2"/>
    <p:sldId id="256" r:id="rId3"/>
    <p:sldId id="257" r:id="rId4"/>
    <p:sldId id="295" r:id="rId5"/>
    <p:sldId id="306" r:id="rId6"/>
    <p:sldId id="267" r:id="rId7"/>
    <p:sldId id="268" r:id="rId8"/>
    <p:sldId id="324" r:id="rId9"/>
    <p:sldId id="308" r:id="rId10"/>
    <p:sldId id="325" r:id="rId11"/>
    <p:sldId id="327" r:id="rId12"/>
    <p:sldId id="337" r:id="rId13"/>
    <p:sldId id="338" r:id="rId14"/>
    <p:sldId id="340" r:id="rId15"/>
    <p:sldId id="341" r:id="rId16"/>
    <p:sldId id="342" r:id="rId17"/>
    <p:sldId id="343" r:id="rId18"/>
    <p:sldId id="344" r:id="rId19"/>
    <p:sldId id="345" r:id="rId20"/>
    <p:sldId id="315" r:id="rId21"/>
    <p:sldId id="334" r:id="rId22"/>
    <p:sldId id="335" r:id="rId23"/>
    <p:sldId id="336" r:id="rId24"/>
    <p:sldId id="331" r:id="rId25"/>
    <p:sldId id="339" r:id="rId26"/>
    <p:sldId id="328" r:id="rId27"/>
    <p:sldId id="329" r:id="rId28"/>
    <p:sldId id="330" r:id="rId29"/>
    <p:sldId id="346" r:id="rId30"/>
    <p:sldId id="347"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 id="313" r:id="rId47"/>
  </p:sldIdLst>
  <p:sldSz cx="9144000" cy="5143500" type="screen16x9"/>
  <p:notesSz cx="6858000" cy="9144000"/>
  <p:embeddedFontLst>
    <p:embeddedFont>
      <p:font typeface="Inria Serif" panose="020B0604020202020204" charset="0"/>
      <p:regular r:id="rId49"/>
      <p:bold r:id="rId50"/>
      <p:italic r:id="rId51"/>
      <p:boldItalic r:id="rId52"/>
    </p:embeddedFont>
    <p:embeddedFont>
      <p:font typeface="Inria Serif Light" panose="020B0604020202020204" charset="0"/>
      <p:regular r:id="rId53"/>
      <p:bold r:id="rId54"/>
      <p:italic r:id="rId55"/>
      <p:boldItalic r:id="rId56"/>
    </p:embeddedFont>
    <p:embeddedFont>
      <p:font typeface="Playfair Display Regular"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46DF28-2150-43F1-838E-3EFDFE06A0C1}">
  <a:tblStyle styleId="{2146DF28-2150-43F1-838E-3EFDFE06A0C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BB1EE3E-A275-4247-A9CC-9BE1B03F3CE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snapToGrid="0">
      <p:cViewPr varScale="1">
        <p:scale>
          <a:sx n="78" d="100"/>
          <a:sy n="78" d="100"/>
        </p:scale>
        <p:origin x="8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24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394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018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953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15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52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276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383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33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599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755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42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132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505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303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918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54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373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352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98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1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878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4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880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077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752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380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852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857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5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709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998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961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572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883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891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064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708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146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758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35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2571750"/>
            <a:ext cx="9144000" cy="257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02900" y="1361354"/>
            <a:ext cx="37245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 name="Google Shape;12;p2"/>
          <p:cNvSpPr/>
          <p:nvPr/>
        </p:nvSpPr>
        <p:spPr>
          <a:xfrm>
            <a:off x="8227900" y="-1675"/>
            <a:ext cx="916200" cy="91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2"/>
        </a:solidFill>
        <a:effectLst/>
      </p:bgPr>
    </p:bg>
    <p:spTree>
      <p:nvGrpSpPr>
        <p:cNvPr id="1" name="Shape 13"/>
        <p:cNvGrpSpPr/>
        <p:nvPr/>
      </p:nvGrpSpPr>
      <p:grpSpPr>
        <a:xfrm>
          <a:off x="0" y="0"/>
          <a:ext cx="0" cy="0"/>
          <a:chOff x="0" y="0"/>
          <a:chExt cx="0" cy="0"/>
        </a:xfrm>
      </p:grpSpPr>
      <p:sp>
        <p:nvSpPr>
          <p:cNvPr id="14" name="Google Shape;14;p3"/>
          <p:cNvSpPr/>
          <p:nvPr/>
        </p:nvSpPr>
        <p:spPr>
          <a:xfrm>
            <a:off x="0" y="2571750"/>
            <a:ext cx="9144000" cy="2571900"/>
          </a:xfrm>
          <a:prstGeom prst="rect">
            <a:avLst/>
          </a:prstGeom>
          <a:solidFill>
            <a:srgbClr val="3B1106">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702900" y="1233658"/>
            <a:ext cx="47460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ubTitle" idx="1"/>
          </p:nvPr>
        </p:nvSpPr>
        <p:spPr>
          <a:xfrm>
            <a:off x="702900" y="2787333"/>
            <a:ext cx="4746000" cy="299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400"/>
              <a:buNone/>
              <a:defRPr sz="1400"/>
            </a:lvl1pPr>
            <a:lvl2pPr lvl="1" rtl="0">
              <a:spcBef>
                <a:spcPts val="600"/>
              </a:spcBef>
              <a:spcAft>
                <a:spcPts val="0"/>
              </a:spcAft>
              <a:buClr>
                <a:schemeClr val="dk1"/>
              </a:buClr>
              <a:buSzPts val="1400"/>
              <a:buNone/>
              <a:defRPr sz="1400"/>
            </a:lvl2pPr>
            <a:lvl3pPr lvl="2" rtl="0">
              <a:spcBef>
                <a:spcPts val="600"/>
              </a:spcBef>
              <a:spcAft>
                <a:spcPts val="0"/>
              </a:spcAft>
              <a:buClr>
                <a:schemeClr val="dk1"/>
              </a:buClr>
              <a:buSzPts val="1400"/>
              <a:buNone/>
              <a:defRPr sz="1400"/>
            </a:lvl3pPr>
            <a:lvl4pPr lvl="3" rtl="0">
              <a:spcBef>
                <a:spcPts val="600"/>
              </a:spcBef>
              <a:spcAft>
                <a:spcPts val="0"/>
              </a:spcAft>
              <a:buSzPts val="1400"/>
              <a:buNone/>
              <a:defRPr sz="1400"/>
            </a:lvl4pPr>
            <a:lvl5pPr lvl="4" rtl="0">
              <a:spcBef>
                <a:spcPts val="600"/>
              </a:spcBef>
              <a:spcAft>
                <a:spcPts val="0"/>
              </a:spcAft>
              <a:buSzPts val="1400"/>
              <a:buNone/>
              <a:defRPr sz="1400"/>
            </a:lvl5pPr>
            <a:lvl6pPr lvl="5" rtl="0">
              <a:spcBef>
                <a:spcPts val="600"/>
              </a:spcBef>
              <a:spcAft>
                <a:spcPts val="0"/>
              </a:spcAft>
              <a:buSzPts val="1400"/>
              <a:buNone/>
              <a:defRPr sz="1400"/>
            </a:lvl6pPr>
            <a:lvl7pPr lvl="6" rtl="0">
              <a:spcBef>
                <a:spcPts val="600"/>
              </a:spcBef>
              <a:spcAft>
                <a:spcPts val="0"/>
              </a:spcAft>
              <a:buSzPts val="1400"/>
              <a:buNone/>
              <a:defRPr sz="1400"/>
            </a:lvl7pPr>
            <a:lvl8pPr lvl="7" rtl="0">
              <a:spcBef>
                <a:spcPts val="600"/>
              </a:spcBef>
              <a:spcAft>
                <a:spcPts val="0"/>
              </a:spcAft>
              <a:buSzPts val="1400"/>
              <a:buNone/>
              <a:defRPr sz="1400"/>
            </a:lvl8pPr>
            <a:lvl9pPr lvl="8" rtl="0">
              <a:spcBef>
                <a:spcPts val="600"/>
              </a:spcBef>
              <a:spcAft>
                <a:spcPts val="600"/>
              </a:spcAft>
              <a:buSzPts val="1400"/>
              <a:buNone/>
              <a:defRPr sz="1400"/>
            </a:lvl9pPr>
          </a:lstStyle>
          <a:p>
            <a:endParaRPr/>
          </a:p>
        </p:txBody>
      </p:sp>
      <p:sp>
        <p:nvSpPr>
          <p:cNvPr id="17" name="Google Shape;17;p3"/>
          <p:cNvSpPr/>
          <p:nvPr/>
        </p:nvSpPr>
        <p:spPr>
          <a:xfrm>
            <a:off x="5928400" y="916150"/>
            <a:ext cx="2299500" cy="331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3"/>
          <p:cNvSpPr/>
          <p:nvPr/>
        </p:nvSpPr>
        <p:spPr>
          <a:xfrm>
            <a:off x="8227900" y="4227300"/>
            <a:ext cx="916200" cy="91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7"/>
          <p:cNvSpPr/>
          <p:nvPr/>
        </p:nvSpPr>
        <p:spPr>
          <a:xfrm>
            <a:off x="2307300" y="921000"/>
            <a:ext cx="6836700" cy="42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455700" y="823775"/>
            <a:ext cx="1623900" cy="3864000"/>
          </a:xfrm>
          <a:prstGeom prst="rect">
            <a:avLst/>
          </a:prstGeom>
        </p:spPr>
        <p:txBody>
          <a:bodyPr spcFirstLastPara="1" wrap="square" lIns="0" tIns="0" rIns="0" bIns="0" anchor="t" anchorCtr="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a:endParaRPr/>
          </a:p>
        </p:txBody>
      </p:sp>
      <p:sp>
        <p:nvSpPr>
          <p:cNvPr id="37" name="Google Shape;37;p7"/>
          <p:cNvSpPr txBox="1">
            <a:spLocks noGrp="1"/>
          </p:cNvSpPr>
          <p:nvPr>
            <p:ph type="body" idx="1"/>
          </p:nvPr>
        </p:nvSpPr>
        <p:spPr>
          <a:xfrm>
            <a:off x="2794425" y="1376725"/>
            <a:ext cx="2754000" cy="3311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38" name="Google Shape;38;p7"/>
          <p:cNvSpPr txBox="1">
            <a:spLocks noGrp="1"/>
          </p:cNvSpPr>
          <p:nvPr>
            <p:ph type="body" idx="2"/>
          </p:nvPr>
        </p:nvSpPr>
        <p:spPr>
          <a:xfrm>
            <a:off x="5934401" y="1376725"/>
            <a:ext cx="2754000" cy="3311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39" name="Google Shape;39;p7"/>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9"/>
          <p:cNvSpPr/>
          <p:nvPr/>
        </p:nvSpPr>
        <p:spPr>
          <a:xfrm>
            <a:off x="2307300" y="921000"/>
            <a:ext cx="6836700" cy="42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455700" y="823775"/>
            <a:ext cx="1623900" cy="3864000"/>
          </a:xfrm>
          <a:prstGeom prst="rect">
            <a:avLst/>
          </a:prstGeom>
        </p:spPr>
        <p:txBody>
          <a:bodyPr spcFirstLastPara="1" wrap="square" lIns="0" tIns="0" rIns="0" bIns="0" anchor="t" anchorCtr="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a:endParaRPr/>
          </a:p>
        </p:txBody>
      </p:sp>
      <p:sp>
        <p:nvSpPr>
          <p:cNvPr id="50" name="Google Shape;50;p9"/>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5"/>
        <p:cNvGrpSpPr/>
        <p:nvPr/>
      </p:nvGrpSpPr>
      <p:grpSpPr>
        <a:xfrm>
          <a:off x="0" y="0"/>
          <a:ext cx="0" cy="0"/>
          <a:chOff x="0" y="0"/>
          <a:chExt cx="0" cy="0"/>
        </a:xfrm>
      </p:grpSpPr>
      <p:sp>
        <p:nvSpPr>
          <p:cNvPr id="56" name="Google Shape;56;p11"/>
          <p:cNvSpPr/>
          <p:nvPr/>
        </p:nvSpPr>
        <p:spPr>
          <a:xfrm>
            <a:off x="0" y="0"/>
            <a:ext cx="9144000" cy="5143500"/>
          </a:xfrm>
          <a:prstGeom prst="frame">
            <a:avLst>
              <a:gd name="adj1" fmla="val 884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88300" y="4687750"/>
            <a:ext cx="455700" cy="455700"/>
          </a:xfrm>
          <a:prstGeom prst="rect">
            <a:avLst/>
          </a:prstGeom>
          <a:solidFill>
            <a:schemeClr val="accent2"/>
          </a:solidFill>
          <a:ln>
            <a:noFill/>
          </a:ln>
        </p:spPr>
        <p:txBody>
          <a:bodyPr spcFirstLastPara="1" wrap="square" lIns="0" tIns="0" rIns="0" bIns="0" anchor="ctr" anchorCtr="0">
            <a:noAutofit/>
          </a:bodyPr>
          <a:lstStyle>
            <a:lvl1pPr lvl="0" algn="ctr" rtl="0">
              <a:buNone/>
              <a:defRPr sz="1300" b="1">
                <a:solidFill>
                  <a:schemeClr val="lt1"/>
                </a:solidFill>
                <a:latin typeface="Inria Serif"/>
                <a:ea typeface="Inria Serif"/>
                <a:cs typeface="Inria Serif"/>
                <a:sym typeface="Inria Serif"/>
              </a:defRPr>
            </a:lvl1pPr>
            <a:lvl2pPr lvl="1" algn="ctr" rtl="0">
              <a:buNone/>
              <a:defRPr sz="1300" b="1">
                <a:solidFill>
                  <a:schemeClr val="lt1"/>
                </a:solidFill>
                <a:latin typeface="Inria Serif"/>
                <a:ea typeface="Inria Serif"/>
                <a:cs typeface="Inria Serif"/>
                <a:sym typeface="Inria Serif"/>
              </a:defRPr>
            </a:lvl2pPr>
            <a:lvl3pPr lvl="2" algn="ctr" rtl="0">
              <a:buNone/>
              <a:defRPr sz="1300" b="1">
                <a:solidFill>
                  <a:schemeClr val="lt1"/>
                </a:solidFill>
                <a:latin typeface="Inria Serif"/>
                <a:ea typeface="Inria Serif"/>
                <a:cs typeface="Inria Serif"/>
                <a:sym typeface="Inria Serif"/>
              </a:defRPr>
            </a:lvl3pPr>
            <a:lvl4pPr lvl="3" algn="ctr" rtl="0">
              <a:buNone/>
              <a:defRPr sz="1300" b="1">
                <a:solidFill>
                  <a:schemeClr val="lt1"/>
                </a:solidFill>
                <a:latin typeface="Inria Serif"/>
                <a:ea typeface="Inria Serif"/>
                <a:cs typeface="Inria Serif"/>
                <a:sym typeface="Inria Serif"/>
              </a:defRPr>
            </a:lvl4pPr>
            <a:lvl5pPr lvl="4" algn="ctr" rtl="0">
              <a:buNone/>
              <a:defRPr sz="1300" b="1">
                <a:solidFill>
                  <a:schemeClr val="lt1"/>
                </a:solidFill>
                <a:latin typeface="Inria Serif"/>
                <a:ea typeface="Inria Serif"/>
                <a:cs typeface="Inria Serif"/>
                <a:sym typeface="Inria Serif"/>
              </a:defRPr>
            </a:lvl5pPr>
            <a:lvl6pPr lvl="5" algn="ctr" rtl="0">
              <a:buNone/>
              <a:defRPr sz="1300" b="1">
                <a:solidFill>
                  <a:schemeClr val="lt1"/>
                </a:solidFill>
                <a:latin typeface="Inria Serif"/>
                <a:ea typeface="Inria Serif"/>
                <a:cs typeface="Inria Serif"/>
                <a:sym typeface="Inria Serif"/>
              </a:defRPr>
            </a:lvl6pPr>
            <a:lvl7pPr lvl="6" algn="ctr" rtl="0">
              <a:buNone/>
              <a:defRPr sz="1300" b="1">
                <a:solidFill>
                  <a:schemeClr val="lt1"/>
                </a:solidFill>
                <a:latin typeface="Inria Serif"/>
                <a:ea typeface="Inria Serif"/>
                <a:cs typeface="Inria Serif"/>
                <a:sym typeface="Inria Serif"/>
              </a:defRPr>
            </a:lvl7pPr>
            <a:lvl8pPr lvl="7" algn="ctr" rtl="0">
              <a:buNone/>
              <a:defRPr sz="1300" b="1">
                <a:solidFill>
                  <a:schemeClr val="lt1"/>
                </a:solidFill>
                <a:latin typeface="Inria Serif"/>
                <a:ea typeface="Inria Serif"/>
                <a:cs typeface="Inria Serif"/>
                <a:sym typeface="Inria Serif"/>
              </a:defRPr>
            </a:lvl8pPr>
            <a:lvl9pPr lvl="8" algn="ctr" rtl="0">
              <a:buNone/>
              <a:defRPr sz="1300" b="1">
                <a:solidFill>
                  <a:schemeClr val="lt1"/>
                </a:solidFill>
                <a:latin typeface="Inria Serif"/>
                <a:ea typeface="Inria Serif"/>
                <a:cs typeface="Inria Serif"/>
                <a:sym typeface="Inria Serif"/>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5700" y="823775"/>
            <a:ext cx="1623900" cy="38640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1pPr>
            <a:lvl2pPr lvl="1"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2pPr>
            <a:lvl3pPr lvl="2"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3pPr>
            <a:lvl4pPr lvl="3"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4pPr>
            <a:lvl5pPr lvl="4"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5pPr>
            <a:lvl6pPr lvl="5"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6pPr>
            <a:lvl7pPr lvl="6"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7pPr>
            <a:lvl8pPr lvl="7"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8pPr>
            <a:lvl9pPr lvl="8"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9pPr>
          </a:lstStyle>
          <a:p>
            <a:endParaRPr/>
          </a:p>
        </p:txBody>
      </p:sp>
      <p:sp>
        <p:nvSpPr>
          <p:cNvPr id="8" name="Google Shape;8;p1"/>
          <p:cNvSpPr txBox="1">
            <a:spLocks noGrp="1"/>
          </p:cNvSpPr>
          <p:nvPr>
            <p:ph type="body" idx="1"/>
          </p:nvPr>
        </p:nvSpPr>
        <p:spPr>
          <a:xfrm>
            <a:off x="2763000" y="1376700"/>
            <a:ext cx="5925300" cy="33111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1pPr>
            <a:lvl2pPr marL="914400" lvl="1" indent="-3556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2pPr>
            <a:lvl3pPr marL="1371600" lvl="2" indent="-3556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3pPr>
            <a:lvl4pPr marL="1828800" lvl="3"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4pPr>
            <a:lvl5pPr marL="2286000" lvl="4"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5pPr>
            <a:lvl6pPr marL="2743200" lvl="5"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6pPr>
            <a:lvl7pPr marL="3200400" lvl="6"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7pPr>
            <a:lvl8pPr marL="3657600" lvl="7"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8pPr>
            <a:lvl9pPr marL="4114800" lvl="8" indent="-355600" rtl="0">
              <a:lnSpc>
                <a:spcPct val="115000"/>
              </a:lnSpc>
              <a:spcBef>
                <a:spcPts val="600"/>
              </a:spcBef>
              <a:spcAft>
                <a:spcPts val="60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ucthongkedaknong.gso.gov.vn/storage/manager/niengiam_tk/mFXpHwo-76427e93-1657-4aa8-9ad6-d939bf40b5ad.pdf"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ctrTitle" idx="4294967295"/>
          </p:nvPr>
        </p:nvSpPr>
        <p:spPr>
          <a:xfrm>
            <a:off x="577714" y="595367"/>
            <a:ext cx="3195000" cy="84971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sz="3600" b="1">
                <a:latin typeface="+mn-lt"/>
              </a:rPr>
              <a:t>Xin Chào Anh</a:t>
            </a:r>
            <a:endParaRPr sz="3600" b="1">
              <a:latin typeface="+mn-lt"/>
            </a:endParaRPr>
          </a:p>
        </p:txBody>
      </p:sp>
      <p:sp>
        <p:nvSpPr>
          <p:cNvPr id="96" name="Google Shape;96;p16"/>
          <p:cNvSpPr txBox="1">
            <a:spLocks noGrp="1"/>
          </p:cNvSpPr>
          <p:nvPr>
            <p:ph type="subTitle" idx="4294967295"/>
          </p:nvPr>
        </p:nvSpPr>
        <p:spPr>
          <a:xfrm>
            <a:off x="855300" y="2155371"/>
            <a:ext cx="3195000" cy="126608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sz="1800" b="1">
                <a:latin typeface="+mn-lt"/>
              </a:rPr>
              <a:t>Chào mừng </a:t>
            </a:r>
            <a:r>
              <a:rPr lang="en-US" sz="1800" b="1">
                <a:latin typeface="+mn-lt"/>
              </a:rPr>
              <a:t>Anh </a:t>
            </a:r>
            <a:r>
              <a:rPr lang="vi-VN" sz="1800" b="1">
                <a:latin typeface="+mn-lt"/>
              </a:rPr>
              <a:t>đến với buổi báo cáo hôm nay.</a:t>
            </a:r>
            <a:endParaRPr sz="1800" b="1">
              <a:latin typeface="+mn-lt"/>
            </a:endParaRPr>
          </a:p>
        </p:txBody>
      </p:sp>
      <p:pic>
        <p:nvPicPr>
          <p:cNvPr id="97" name="Google Shape;97;p16"/>
          <p:cNvPicPr preferRelativeResize="0"/>
          <p:nvPr/>
        </p:nvPicPr>
        <p:blipFill rotWithShape="1">
          <a:blip r:embed="rId3">
            <a:alphaModFix/>
          </a:blip>
          <a:srcRect l="16666" r="16666"/>
          <a:stretch/>
        </p:blipFill>
        <p:spPr>
          <a:xfrm>
            <a:off x="4456251" y="455700"/>
            <a:ext cx="4232051" cy="4232050"/>
          </a:xfrm>
          <a:prstGeom prst="rect">
            <a:avLst/>
          </a:prstGeom>
          <a:noFill/>
          <a:ln>
            <a:noFill/>
          </a:ln>
        </p:spPr>
      </p:pic>
      <p:sp>
        <p:nvSpPr>
          <p:cNvPr id="98" name="Google Shape;98;p16"/>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1</a:t>
            </a:r>
            <a:r>
              <a:rPr lang="vi-VN" b="1">
                <a:latin typeface="+mn-lt"/>
              </a:rPr>
              <a:t>.</a:t>
            </a:r>
            <a:r>
              <a:rPr lang="en-US" b="1">
                <a:latin typeface="+mn-lt"/>
              </a:rPr>
              <a:t>3</a:t>
            </a:r>
            <a:r>
              <a:rPr lang="vi-VN" b="1">
                <a:latin typeface="+mn-lt"/>
              </a:rPr>
              <a:t>.</a:t>
            </a:r>
            <a:r>
              <a:rPr lang="en-US" b="1">
                <a:latin typeface="+mn-lt"/>
              </a:rPr>
              <a:t> Phân tích số lượng người nghèo/cận nghèo và độ  tuổi trung bình của Huyện Đắk Rlấp vào năm 2022</a:t>
            </a:r>
            <a:endParaRPr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508858" y="1116682"/>
            <a:ext cx="5925300" cy="3864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endParaRPr lang="en-US" sz="1800">
              <a:solidFill>
                <a:schemeClr val="accent1"/>
              </a:solidFill>
              <a:latin typeface="+mn-lt"/>
            </a:endParaRPr>
          </a:p>
          <a:p>
            <a:pPr marL="285750" indent="-285750">
              <a:buSzPts val="2000"/>
              <a:buFontTx/>
              <a:buChar char="-"/>
            </a:pPr>
            <a:endParaRPr lang="en-US" sz="1800">
              <a:latin typeface="+mn-lt"/>
            </a:endParaRPr>
          </a:p>
        </p:txBody>
      </p:sp>
      <p:sp>
        <p:nvSpPr>
          <p:cNvPr id="4" name="Google Shape;110;p18">
            <a:extLst>
              <a:ext uri="{FF2B5EF4-FFF2-40B4-BE49-F238E27FC236}">
                <a16:creationId xmlns:a16="http://schemas.microsoft.com/office/drawing/2014/main" id="{EBC26B6F-6AC5-B484-970C-DA920C4AD669}"/>
              </a:ext>
            </a:extLst>
          </p:cNvPr>
          <p:cNvSpPr txBox="1">
            <a:spLocks/>
          </p:cNvSpPr>
          <p:nvPr/>
        </p:nvSpPr>
        <p:spPr>
          <a:xfrm>
            <a:off x="2402454" y="927100"/>
            <a:ext cx="5925300" cy="198010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800" b="1">
                <a:solidFill>
                  <a:schemeClr val="accent1"/>
                </a:solidFill>
                <a:latin typeface="+mn-lt"/>
              </a:rPr>
              <a:t>a) Biểu đồ biểu diễn</a:t>
            </a:r>
          </a:p>
          <a:p>
            <a:pPr marL="285750" indent="-285750">
              <a:buSzPts val="2000"/>
              <a:buFontTx/>
              <a:buChar char="-"/>
            </a:pPr>
            <a:endParaRPr lang="en-US" sz="1600" b="1">
              <a:latin typeface="+mn-lt"/>
            </a:endParaRPr>
          </a:p>
        </p:txBody>
      </p:sp>
      <p:pic>
        <p:nvPicPr>
          <p:cNvPr id="3" name="Picture 2" descr="A graph with red and blue bars&#10;&#10;Description automatically generated">
            <a:extLst>
              <a:ext uri="{FF2B5EF4-FFF2-40B4-BE49-F238E27FC236}">
                <a16:creationId xmlns:a16="http://schemas.microsoft.com/office/drawing/2014/main" id="{D197D8DD-D270-F784-4F4C-E53805198E6B}"/>
              </a:ext>
            </a:extLst>
          </p:cNvPr>
          <p:cNvPicPr>
            <a:picLocks noChangeAspect="1"/>
          </p:cNvPicPr>
          <p:nvPr/>
        </p:nvPicPr>
        <p:blipFill>
          <a:blip r:embed="rId3"/>
          <a:stretch>
            <a:fillRect/>
          </a:stretch>
        </p:blipFill>
        <p:spPr>
          <a:xfrm>
            <a:off x="2416630" y="1185474"/>
            <a:ext cx="6727370" cy="3957976"/>
          </a:xfrm>
          <a:prstGeom prst="rect">
            <a:avLst/>
          </a:prstGeom>
        </p:spPr>
      </p:pic>
    </p:spTree>
    <p:extLst>
      <p:ext uri="{BB962C8B-B14F-4D97-AF65-F5344CB8AC3E}">
        <p14:creationId xmlns:p14="http://schemas.microsoft.com/office/powerpoint/2010/main" val="2273404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7" name="Google Shape;248;p25">
            <a:extLst>
              <a:ext uri="{FF2B5EF4-FFF2-40B4-BE49-F238E27FC236}">
                <a16:creationId xmlns:a16="http://schemas.microsoft.com/office/drawing/2014/main" id="{30A94DB4-0484-671A-60F2-D7AB9BA4F524}"/>
              </a:ext>
            </a:extLst>
          </p:cNvPr>
          <p:cNvSpPr txBox="1">
            <a:spLocks/>
          </p:cNvSpPr>
          <p:nvPr/>
        </p:nvSpPr>
        <p:spPr>
          <a:xfrm>
            <a:off x="2386189" y="2073730"/>
            <a:ext cx="5836251" cy="24772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9pPr>
          </a:lstStyle>
          <a:p>
            <a:r>
              <a:rPr lang="en-US" sz="1600">
                <a:solidFill>
                  <a:schemeClr val="tx1"/>
                </a:solidFill>
                <a:latin typeface="+mn-lt"/>
              </a:rPr>
              <a:t>Ta thấy được</a:t>
            </a:r>
          </a:p>
          <a:p>
            <a:pPr marL="285750" indent="-285750">
              <a:buFontTx/>
              <a:buChar char="-"/>
            </a:pPr>
            <a:r>
              <a:rPr lang="en-US" sz="1600">
                <a:solidFill>
                  <a:schemeClr val="tx1"/>
                </a:solidFill>
                <a:latin typeface="+mn-lt"/>
              </a:rPr>
              <a:t>Xã Đắk Ru có số lượng người nghèo và cận nghèo nhiều nhất chiếm khoảng 22.05 % số lượng người nghèo/cận nghèo trên toàn bộ huyện Đắk RLấp.</a:t>
            </a:r>
          </a:p>
          <a:p>
            <a:pPr marL="285750" indent="-285750">
              <a:buFontTx/>
              <a:buChar char="-"/>
            </a:pPr>
            <a:r>
              <a:rPr lang="en-US" sz="1600">
                <a:solidFill>
                  <a:schemeClr val="tx1"/>
                </a:solidFill>
                <a:latin typeface="+mn-lt"/>
              </a:rPr>
              <a:t>Tiếp theo là các xã như : Nghĩa Thắng, Đắk Wer cũng có số lượng người nghèo/cận nghèo khá cao</a:t>
            </a:r>
          </a:p>
          <a:p>
            <a:pPr marL="285750" indent="-285750">
              <a:buFontTx/>
              <a:buChar char="-"/>
            </a:pPr>
            <a:r>
              <a:rPr lang="en-US" sz="1600">
                <a:solidFill>
                  <a:schemeClr val="tx1"/>
                </a:solidFill>
                <a:latin typeface="+mn-lt"/>
              </a:rPr>
              <a:t>Các giá trị NaN tương ứng xã đó chỉ là hộ nghèo hoặc cận nghèo</a:t>
            </a:r>
          </a:p>
          <a:p>
            <a:pPr marL="285750" indent="-285750">
              <a:buFontTx/>
              <a:buChar char="-"/>
            </a:pPr>
            <a:r>
              <a:rPr lang="en-US" sz="1600">
                <a:solidFill>
                  <a:schemeClr val="tx1"/>
                </a:solidFill>
                <a:latin typeface="+mn-lt"/>
              </a:rPr>
              <a:t>Xã Đạo Nghĩa có số lượng người thuộc hộ nghèo và cận nghèo ít nhất chiếm khoảng 1.64% trên toàn bộ huyện       Đắk RLấp</a:t>
            </a:r>
          </a:p>
          <a:p>
            <a:pPr marL="285750" indent="-285750">
              <a:buFontTx/>
              <a:buChar char="-"/>
            </a:pPr>
            <a:r>
              <a:rPr lang="en-US" sz="1600">
                <a:solidFill>
                  <a:schemeClr val="tx1"/>
                </a:solidFill>
                <a:latin typeface="+mn-lt"/>
              </a:rPr>
              <a:t>Độ tuổi trung bình khá cao nhưng chủ yếu đều nằm trong độ tuổi lao động.Độ tuổi trung bình cao nhất ở xã Kiến Đức và thấp nhất ở Xã Đắk Wer</a:t>
            </a:r>
          </a:p>
          <a:p>
            <a:endParaRPr lang="en-US" sz="1600">
              <a:solidFill>
                <a:schemeClr val="tx1"/>
              </a:solidFill>
              <a:latin typeface="+mn-lt"/>
            </a:endParaRPr>
          </a:p>
        </p:txBody>
      </p:sp>
      <p:pic>
        <p:nvPicPr>
          <p:cNvPr id="3" name="Picture 2">
            <a:extLst>
              <a:ext uri="{FF2B5EF4-FFF2-40B4-BE49-F238E27FC236}">
                <a16:creationId xmlns:a16="http://schemas.microsoft.com/office/drawing/2014/main" id="{7812CDFF-A7E5-D2AF-22AC-9656F98DFD51}"/>
              </a:ext>
            </a:extLst>
          </p:cNvPr>
          <p:cNvPicPr>
            <a:picLocks noChangeAspect="1"/>
          </p:cNvPicPr>
          <p:nvPr/>
        </p:nvPicPr>
        <p:blipFill>
          <a:blip r:embed="rId3"/>
          <a:stretch>
            <a:fillRect/>
          </a:stretch>
        </p:blipFill>
        <p:spPr>
          <a:xfrm>
            <a:off x="2261937" y="105878"/>
            <a:ext cx="6710944" cy="1967852"/>
          </a:xfrm>
          <a:prstGeom prst="rect">
            <a:avLst/>
          </a:prstGeom>
        </p:spPr>
      </p:pic>
    </p:spTree>
    <p:extLst>
      <p:ext uri="{BB962C8B-B14F-4D97-AF65-F5344CB8AC3E}">
        <p14:creationId xmlns:p14="http://schemas.microsoft.com/office/powerpoint/2010/main" val="236669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1</a:t>
            </a:r>
            <a:r>
              <a:rPr lang="vi-VN" b="1">
                <a:latin typeface="+mn-lt"/>
              </a:rPr>
              <a:t>.</a:t>
            </a:r>
            <a:r>
              <a:rPr lang="en-US" b="1">
                <a:latin typeface="+mn-lt"/>
              </a:rPr>
              <a:t>4</a:t>
            </a:r>
            <a:r>
              <a:rPr lang="vi-VN" b="1">
                <a:latin typeface="+mn-lt"/>
              </a:rPr>
              <a:t>.</a:t>
            </a:r>
            <a:r>
              <a:rPr lang="en-US" b="1">
                <a:latin typeface="+mn-lt"/>
              </a:rPr>
              <a:t> Phân tích số lượng người nghèo/cận nghèo và độ  tuổi trung bình của Huyện Cư Jut vào năm 2022</a:t>
            </a:r>
            <a:endParaRPr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508858" y="1116682"/>
            <a:ext cx="5925300" cy="3864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endParaRPr lang="en-US" sz="1800">
              <a:solidFill>
                <a:schemeClr val="accent1"/>
              </a:solidFill>
              <a:latin typeface="+mn-lt"/>
            </a:endParaRPr>
          </a:p>
          <a:p>
            <a:pPr marL="285750" indent="-285750">
              <a:buSzPts val="2000"/>
              <a:buFontTx/>
              <a:buChar char="-"/>
            </a:pPr>
            <a:endParaRPr lang="en-US" sz="1800">
              <a:latin typeface="+mn-lt"/>
            </a:endParaRPr>
          </a:p>
        </p:txBody>
      </p:sp>
      <p:sp>
        <p:nvSpPr>
          <p:cNvPr id="4" name="Google Shape;110;p18">
            <a:extLst>
              <a:ext uri="{FF2B5EF4-FFF2-40B4-BE49-F238E27FC236}">
                <a16:creationId xmlns:a16="http://schemas.microsoft.com/office/drawing/2014/main" id="{EBC26B6F-6AC5-B484-970C-DA920C4AD669}"/>
              </a:ext>
            </a:extLst>
          </p:cNvPr>
          <p:cNvSpPr txBox="1">
            <a:spLocks/>
          </p:cNvSpPr>
          <p:nvPr/>
        </p:nvSpPr>
        <p:spPr>
          <a:xfrm>
            <a:off x="2402454" y="927100"/>
            <a:ext cx="5925300" cy="198010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800" b="1">
                <a:solidFill>
                  <a:schemeClr val="accent1"/>
                </a:solidFill>
                <a:latin typeface="+mn-lt"/>
              </a:rPr>
              <a:t>a) Biểu đồ biểu diễn</a:t>
            </a:r>
          </a:p>
          <a:p>
            <a:pPr marL="285750" indent="-285750">
              <a:buSzPts val="2000"/>
              <a:buFontTx/>
              <a:buChar char="-"/>
            </a:pPr>
            <a:endParaRPr lang="en-US" sz="1600" b="1">
              <a:latin typeface="+mn-lt"/>
            </a:endParaRPr>
          </a:p>
        </p:txBody>
      </p:sp>
      <p:pic>
        <p:nvPicPr>
          <p:cNvPr id="8" name="Picture 7">
            <a:extLst>
              <a:ext uri="{FF2B5EF4-FFF2-40B4-BE49-F238E27FC236}">
                <a16:creationId xmlns:a16="http://schemas.microsoft.com/office/drawing/2014/main" id="{9B02CC87-879D-D335-550E-2149B7AD0436}"/>
              </a:ext>
            </a:extLst>
          </p:cNvPr>
          <p:cNvPicPr>
            <a:picLocks noChangeAspect="1"/>
          </p:cNvPicPr>
          <p:nvPr/>
        </p:nvPicPr>
        <p:blipFill>
          <a:blip r:embed="rId3"/>
          <a:stretch>
            <a:fillRect/>
          </a:stretch>
        </p:blipFill>
        <p:spPr>
          <a:xfrm>
            <a:off x="2227200" y="1218750"/>
            <a:ext cx="6859650" cy="3901457"/>
          </a:xfrm>
          <a:prstGeom prst="rect">
            <a:avLst/>
          </a:prstGeom>
        </p:spPr>
      </p:pic>
    </p:spTree>
    <p:extLst>
      <p:ext uri="{BB962C8B-B14F-4D97-AF65-F5344CB8AC3E}">
        <p14:creationId xmlns:p14="http://schemas.microsoft.com/office/powerpoint/2010/main" val="1908495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7" name="Google Shape;248;p25">
            <a:extLst>
              <a:ext uri="{FF2B5EF4-FFF2-40B4-BE49-F238E27FC236}">
                <a16:creationId xmlns:a16="http://schemas.microsoft.com/office/drawing/2014/main" id="{30A94DB4-0484-671A-60F2-D7AB9BA4F524}"/>
              </a:ext>
            </a:extLst>
          </p:cNvPr>
          <p:cNvSpPr txBox="1">
            <a:spLocks/>
          </p:cNvSpPr>
          <p:nvPr/>
        </p:nvSpPr>
        <p:spPr>
          <a:xfrm>
            <a:off x="2386189" y="2207954"/>
            <a:ext cx="5836251" cy="24772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9pPr>
          </a:lstStyle>
          <a:p>
            <a:r>
              <a:rPr lang="en-US" sz="1600">
                <a:solidFill>
                  <a:schemeClr val="tx1"/>
                </a:solidFill>
                <a:latin typeface="+mn-lt"/>
              </a:rPr>
              <a:t>Ta thấy được:</a:t>
            </a:r>
          </a:p>
          <a:p>
            <a:pPr marL="285750" indent="-285750">
              <a:buFontTx/>
              <a:buChar char="-"/>
            </a:pPr>
            <a:r>
              <a:rPr lang="en-US" sz="1600">
                <a:solidFill>
                  <a:schemeClr val="tx1"/>
                </a:solidFill>
                <a:latin typeface="+mn-lt"/>
              </a:rPr>
              <a:t>Xã Cư K’NIA có số lượng người nghèo và cận nghèo nhiều nhất chiếm hơn 18.91 % số lượng người nghèo/cận nghèo trên toàn bộ huyện Cư Jut.</a:t>
            </a:r>
          </a:p>
          <a:p>
            <a:pPr marL="285750" indent="-285750">
              <a:buFontTx/>
              <a:buChar char="-"/>
            </a:pPr>
            <a:r>
              <a:rPr lang="en-US" sz="1600">
                <a:solidFill>
                  <a:schemeClr val="tx1"/>
                </a:solidFill>
                <a:latin typeface="+mn-lt"/>
              </a:rPr>
              <a:t>Tiếp theo là các xã như :Tâm Thắng, Đắk D’Rông cũng có số lượng người nghèo/cận nghèo khá cao</a:t>
            </a:r>
          </a:p>
          <a:p>
            <a:pPr marL="285750" indent="-285750">
              <a:buFontTx/>
              <a:buChar char="-"/>
            </a:pPr>
            <a:r>
              <a:rPr lang="en-US" sz="1600">
                <a:solidFill>
                  <a:schemeClr val="tx1"/>
                </a:solidFill>
                <a:latin typeface="+mn-lt"/>
              </a:rPr>
              <a:t>Xã Trúc Sơn có số lượng người thuộc hộ nghèo và cận nghèo ít nhất chiếm hơn 2.08% trên toàn bộ huyện Cư Jut</a:t>
            </a:r>
          </a:p>
          <a:p>
            <a:pPr marL="285750" indent="-285750">
              <a:buFontTx/>
              <a:buChar char="-"/>
            </a:pPr>
            <a:r>
              <a:rPr lang="en-US" sz="1600">
                <a:solidFill>
                  <a:schemeClr val="tx1"/>
                </a:solidFill>
                <a:latin typeface="+mn-lt"/>
              </a:rPr>
              <a:t>Độ tuổi trung bình khá cao nhưng chủ yếu đều nằm trong độ tuổi lao động.Độ tuổi trung bình cao nhất ở xã Trúc Sơn và thấp nhất ở Xã Cư K’NIA</a:t>
            </a:r>
          </a:p>
        </p:txBody>
      </p:sp>
      <p:pic>
        <p:nvPicPr>
          <p:cNvPr id="6" name="Picture 5">
            <a:extLst>
              <a:ext uri="{FF2B5EF4-FFF2-40B4-BE49-F238E27FC236}">
                <a16:creationId xmlns:a16="http://schemas.microsoft.com/office/drawing/2014/main" id="{4FD4668C-0F61-1E29-7350-7707A02862BD}"/>
              </a:ext>
            </a:extLst>
          </p:cNvPr>
          <p:cNvPicPr>
            <a:picLocks noChangeAspect="1"/>
          </p:cNvPicPr>
          <p:nvPr/>
        </p:nvPicPr>
        <p:blipFill>
          <a:blip r:embed="rId3"/>
          <a:stretch>
            <a:fillRect/>
          </a:stretch>
        </p:blipFill>
        <p:spPr>
          <a:xfrm>
            <a:off x="2333510" y="287973"/>
            <a:ext cx="4476980" cy="1759040"/>
          </a:xfrm>
          <a:prstGeom prst="rect">
            <a:avLst/>
          </a:prstGeom>
        </p:spPr>
      </p:pic>
    </p:spTree>
    <p:extLst>
      <p:ext uri="{BB962C8B-B14F-4D97-AF65-F5344CB8AC3E}">
        <p14:creationId xmlns:p14="http://schemas.microsoft.com/office/powerpoint/2010/main" val="205033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1</a:t>
            </a:r>
            <a:r>
              <a:rPr lang="vi-VN" b="1">
                <a:latin typeface="+mn-lt"/>
              </a:rPr>
              <a:t>.</a:t>
            </a:r>
            <a:r>
              <a:rPr lang="en-US" b="1">
                <a:latin typeface="+mn-lt"/>
              </a:rPr>
              <a:t>5</a:t>
            </a:r>
            <a:r>
              <a:rPr lang="vi-VN" b="1">
                <a:latin typeface="+mn-lt"/>
              </a:rPr>
              <a:t>.</a:t>
            </a:r>
            <a:r>
              <a:rPr lang="en-US" b="1">
                <a:latin typeface="+mn-lt"/>
              </a:rPr>
              <a:t> Phân tích số lượng người nghèo/cận nghèo và nhóm tuổi theo từng xã ở Huyện Đắk Glong vào năm 2022</a:t>
            </a:r>
            <a:endParaRPr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508858" y="1116682"/>
            <a:ext cx="5925300" cy="3864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endParaRPr lang="en-US" sz="1800">
              <a:solidFill>
                <a:schemeClr val="accent1"/>
              </a:solidFill>
              <a:latin typeface="+mn-lt"/>
            </a:endParaRPr>
          </a:p>
          <a:p>
            <a:pPr marL="285750" indent="-285750">
              <a:buSzPts val="2000"/>
              <a:buFontTx/>
              <a:buChar char="-"/>
            </a:pPr>
            <a:endParaRPr lang="en-US" sz="1800">
              <a:latin typeface="+mn-lt"/>
            </a:endParaRPr>
          </a:p>
        </p:txBody>
      </p:sp>
      <p:sp>
        <p:nvSpPr>
          <p:cNvPr id="4" name="Google Shape;110;p18">
            <a:extLst>
              <a:ext uri="{FF2B5EF4-FFF2-40B4-BE49-F238E27FC236}">
                <a16:creationId xmlns:a16="http://schemas.microsoft.com/office/drawing/2014/main" id="{EBC26B6F-6AC5-B484-970C-DA920C4AD669}"/>
              </a:ext>
            </a:extLst>
          </p:cNvPr>
          <p:cNvSpPr txBox="1">
            <a:spLocks/>
          </p:cNvSpPr>
          <p:nvPr/>
        </p:nvSpPr>
        <p:spPr>
          <a:xfrm>
            <a:off x="2402454" y="927100"/>
            <a:ext cx="5925300" cy="198010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800" b="1">
                <a:solidFill>
                  <a:schemeClr val="accent1"/>
                </a:solidFill>
                <a:latin typeface="+mn-lt"/>
              </a:rPr>
              <a:t>a) Biểu đồ biểu diễn</a:t>
            </a:r>
          </a:p>
          <a:p>
            <a:pPr marL="285750" indent="-285750">
              <a:buSzPts val="2000"/>
              <a:buFontTx/>
              <a:buChar char="-"/>
            </a:pPr>
            <a:endParaRPr lang="en-US" sz="1600" b="1">
              <a:latin typeface="+mn-lt"/>
            </a:endParaRPr>
          </a:p>
        </p:txBody>
      </p:sp>
      <p:pic>
        <p:nvPicPr>
          <p:cNvPr id="3" name="Picture 2">
            <a:extLst>
              <a:ext uri="{FF2B5EF4-FFF2-40B4-BE49-F238E27FC236}">
                <a16:creationId xmlns:a16="http://schemas.microsoft.com/office/drawing/2014/main" id="{C346DC48-B74E-D102-E1E7-7F05FD2A8BAA}"/>
              </a:ext>
            </a:extLst>
          </p:cNvPr>
          <p:cNvPicPr>
            <a:picLocks noChangeAspect="1"/>
          </p:cNvPicPr>
          <p:nvPr/>
        </p:nvPicPr>
        <p:blipFill>
          <a:blip r:embed="rId3"/>
          <a:stretch>
            <a:fillRect/>
          </a:stretch>
        </p:blipFill>
        <p:spPr>
          <a:xfrm>
            <a:off x="2359899" y="1227502"/>
            <a:ext cx="6556251" cy="3915948"/>
          </a:xfrm>
          <a:prstGeom prst="rect">
            <a:avLst/>
          </a:prstGeom>
        </p:spPr>
      </p:pic>
    </p:spTree>
    <p:extLst>
      <p:ext uri="{BB962C8B-B14F-4D97-AF65-F5344CB8AC3E}">
        <p14:creationId xmlns:p14="http://schemas.microsoft.com/office/powerpoint/2010/main" val="152437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b) Thống kê và phân tích </a:t>
            </a:r>
            <a:endParaRPr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4" name="Google Shape;110;p18">
            <a:extLst>
              <a:ext uri="{FF2B5EF4-FFF2-40B4-BE49-F238E27FC236}">
                <a16:creationId xmlns:a16="http://schemas.microsoft.com/office/drawing/2014/main" id="{EBC26B6F-6AC5-B484-970C-DA920C4AD669}"/>
              </a:ext>
            </a:extLst>
          </p:cNvPr>
          <p:cNvSpPr txBox="1">
            <a:spLocks/>
          </p:cNvSpPr>
          <p:nvPr/>
        </p:nvSpPr>
        <p:spPr>
          <a:xfrm>
            <a:off x="2296049" y="763659"/>
            <a:ext cx="6779740" cy="485255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Ta thấy được:</a:t>
            </a:r>
          </a:p>
          <a:p>
            <a:pPr marL="285750" indent="-285750">
              <a:buSzPts val="2000"/>
              <a:buFontTx/>
              <a:buChar char="-"/>
            </a:pPr>
            <a:r>
              <a:rPr lang="en-US" sz="1600">
                <a:solidFill>
                  <a:schemeClr val="accent1"/>
                </a:solidFill>
                <a:latin typeface="+mn-lt"/>
              </a:rPr>
              <a:t>Nhóm tuổi trong độ lao động từ 15 tuổi – 59 tuổi có số lượng người nghèo/cận nghèo nhiều nhất.Số lượng người nghèo/cận nghèo nhiều nhất trong nhóm tuổi này chủ yếu tập trung ở xã Quảng Hoà,Đắk R’Măng,Đắk Som</a:t>
            </a:r>
          </a:p>
          <a:p>
            <a:pPr marL="285750" indent="-285750">
              <a:buSzPts val="2000"/>
              <a:buFontTx/>
              <a:buChar char="-"/>
            </a:pPr>
            <a:r>
              <a:rPr lang="en-US" sz="1600">
                <a:solidFill>
                  <a:schemeClr val="accent1"/>
                </a:solidFill>
                <a:latin typeface="+mn-lt"/>
              </a:rPr>
              <a:t>Nhóm tuổi ngoài độ tuổi lao động từ 60 tuổi trở lên có số lượng người nghèo/cận nghèo ít nhất.Số lượng người nghèo/cận nghèo nhiều nhất trong nhóm tuổi này chủ yếu ở xã Quảng Hoà, Quảng Sơn,Quảng Khê</a:t>
            </a:r>
          </a:p>
          <a:p>
            <a:pPr marL="285750" indent="-285750">
              <a:buSzPts val="2000"/>
              <a:buFontTx/>
              <a:buChar char="-"/>
            </a:pPr>
            <a:r>
              <a:rPr lang="en-US" sz="1600">
                <a:solidFill>
                  <a:schemeClr val="accent1"/>
                </a:solidFill>
                <a:latin typeface="+mn-lt"/>
              </a:rPr>
              <a:t>Nhóm tuổi dưới độ tuổi lao động từ 0 -14 tuổi cũng có số lượng người nghèo/cận nghèo khá cao.Phần lớn số lượng người nghèo/cận nghèo tập trung ở xã Quảng Hoà,Đắk R’Măng,Đắk Som</a:t>
            </a:r>
          </a:p>
          <a:p>
            <a:pPr>
              <a:buSzPts val="2000"/>
            </a:pPr>
            <a:r>
              <a:rPr lang="en-US" sz="1600">
                <a:solidFill>
                  <a:schemeClr val="accent1"/>
                </a:solidFill>
                <a:latin typeface="+mn-lt"/>
              </a:rPr>
              <a:t>Kết luận:</a:t>
            </a:r>
          </a:p>
          <a:p>
            <a:pPr marL="285750" indent="-285750">
              <a:buSzPts val="2000"/>
              <a:buFontTx/>
              <a:buChar char="-"/>
            </a:pPr>
            <a:r>
              <a:rPr lang="en-US" sz="1600">
                <a:solidFill>
                  <a:schemeClr val="accent1"/>
                </a:solidFill>
                <a:latin typeface="+mn-lt"/>
              </a:rPr>
              <a:t>Xã Quảng Hoà thuộc huyện Đắk Glong có số lượng người nghèo/cận người nhiều nhất và có số lượng người ngoài độ tuổi lao động mà bị nghèo/cận nghèo chiếm số đông.Tiếp theo là các xã như Quảng Sơn ,Quảng Khê,Đắk R’Măng cũng có số lượng người nghèo/cận nghèo nhiều và có số lượng người ngoài độ tuổi lao động bị nghèo/cận nghèo khá cao</a:t>
            </a:r>
          </a:p>
          <a:p>
            <a:pPr>
              <a:buSzPts val="2000"/>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a:p>
            <a:pPr>
              <a:buSzPts val="2000"/>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a:p>
            <a:pPr>
              <a:buSzPts val="2000"/>
            </a:pPr>
            <a:endParaRPr lang="en-US" sz="1600">
              <a:solidFill>
                <a:schemeClr val="accent1"/>
              </a:solidFill>
              <a:latin typeface="+mn-lt"/>
            </a:endParaRPr>
          </a:p>
        </p:txBody>
      </p:sp>
      <p:pic>
        <p:nvPicPr>
          <p:cNvPr id="5" name="Picture 4">
            <a:extLst>
              <a:ext uri="{FF2B5EF4-FFF2-40B4-BE49-F238E27FC236}">
                <a16:creationId xmlns:a16="http://schemas.microsoft.com/office/drawing/2014/main" id="{8EF77CE9-E9AA-1994-024D-45B7CDB37B29}"/>
              </a:ext>
            </a:extLst>
          </p:cNvPr>
          <p:cNvPicPr>
            <a:picLocks noChangeAspect="1"/>
          </p:cNvPicPr>
          <p:nvPr/>
        </p:nvPicPr>
        <p:blipFill>
          <a:blip r:embed="rId3"/>
          <a:stretch>
            <a:fillRect/>
          </a:stretch>
        </p:blipFill>
        <p:spPr>
          <a:xfrm>
            <a:off x="151518" y="1399195"/>
            <a:ext cx="2144531" cy="3581487"/>
          </a:xfrm>
          <a:prstGeom prst="rect">
            <a:avLst/>
          </a:prstGeom>
        </p:spPr>
      </p:pic>
    </p:spTree>
    <p:extLst>
      <p:ext uri="{BB962C8B-B14F-4D97-AF65-F5344CB8AC3E}">
        <p14:creationId xmlns:p14="http://schemas.microsoft.com/office/powerpoint/2010/main" val="197797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1</a:t>
            </a:r>
            <a:r>
              <a:rPr lang="vi-VN" b="1">
                <a:latin typeface="+mn-lt"/>
              </a:rPr>
              <a:t>.</a:t>
            </a:r>
            <a:r>
              <a:rPr lang="en-US" b="1">
                <a:latin typeface="+mn-lt"/>
              </a:rPr>
              <a:t>6</a:t>
            </a:r>
            <a:r>
              <a:rPr lang="vi-VN" b="1">
                <a:latin typeface="+mn-lt"/>
              </a:rPr>
              <a:t>.</a:t>
            </a:r>
            <a:r>
              <a:rPr lang="en-US" b="1">
                <a:latin typeface="+mn-lt"/>
              </a:rPr>
              <a:t> Phân tích số lượng người nghèo/cận nghèo và nhóm tuổi theo từng xã ở Huyện Cư Jut vào năm 2022</a:t>
            </a:r>
            <a:endParaRPr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508858" y="1116682"/>
            <a:ext cx="5925300" cy="3864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endParaRPr lang="en-US" sz="1800">
              <a:solidFill>
                <a:schemeClr val="accent1"/>
              </a:solidFill>
              <a:latin typeface="+mn-lt"/>
            </a:endParaRPr>
          </a:p>
          <a:p>
            <a:pPr marL="285750" indent="-285750">
              <a:buSzPts val="2000"/>
              <a:buFontTx/>
              <a:buChar char="-"/>
            </a:pPr>
            <a:endParaRPr lang="en-US" sz="1800">
              <a:latin typeface="+mn-lt"/>
            </a:endParaRPr>
          </a:p>
        </p:txBody>
      </p:sp>
      <p:sp>
        <p:nvSpPr>
          <p:cNvPr id="4" name="Google Shape;110;p18">
            <a:extLst>
              <a:ext uri="{FF2B5EF4-FFF2-40B4-BE49-F238E27FC236}">
                <a16:creationId xmlns:a16="http://schemas.microsoft.com/office/drawing/2014/main" id="{EBC26B6F-6AC5-B484-970C-DA920C4AD669}"/>
              </a:ext>
            </a:extLst>
          </p:cNvPr>
          <p:cNvSpPr txBox="1">
            <a:spLocks/>
          </p:cNvSpPr>
          <p:nvPr/>
        </p:nvSpPr>
        <p:spPr>
          <a:xfrm>
            <a:off x="2402454" y="927100"/>
            <a:ext cx="5925300" cy="198010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800" b="1">
                <a:solidFill>
                  <a:schemeClr val="accent1"/>
                </a:solidFill>
                <a:latin typeface="+mn-lt"/>
              </a:rPr>
              <a:t>a) Biểu đồ biểu diễn</a:t>
            </a:r>
          </a:p>
          <a:p>
            <a:pPr marL="285750" indent="-285750">
              <a:buSzPts val="2000"/>
              <a:buFontTx/>
              <a:buChar char="-"/>
            </a:pPr>
            <a:endParaRPr lang="en-US" sz="1600" b="1">
              <a:latin typeface="+mn-lt"/>
            </a:endParaRPr>
          </a:p>
        </p:txBody>
      </p:sp>
      <p:pic>
        <p:nvPicPr>
          <p:cNvPr id="5" name="Picture 4">
            <a:extLst>
              <a:ext uri="{FF2B5EF4-FFF2-40B4-BE49-F238E27FC236}">
                <a16:creationId xmlns:a16="http://schemas.microsoft.com/office/drawing/2014/main" id="{6CDE6590-C1CD-3899-B9AE-40D54B434031}"/>
              </a:ext>
            </a:extLst>
          </p:cNvPr>
          <p:cNvPicPr>
            <a:picLocks noChangeAspect="1"/>
          </p:cNvPicPr>
          <p:nvPr/>
        </p:nvPicPr>
        <p:blipFill>
          <a:blip r:embed="rId3"/>
          <a:stretch>
            <a:fillRect/>
          </a:stretch>
        </p:blipFill>
        <p:spPr>
          <a:xfrm>
            <a:off x="2294289" y="1191986"/>
            <a:ext cx="6849711" cy="3927940"/>
          </a:xfrm>
          <a:prstGeom prst="rect">
            <a:avLst/>
          </a:prstGeom>
        </p:spPr>
      </p:pic>
    </p:spTree>
    <p:extLst>
      <p:ext uri="{BB962C8B-B14F-4D97-AF65-F5344CB8AC3E}">
        <p14:creationId xmlns:p14="http://schemas.microsoft.com/office/powerpoint/2010/main" val="1108167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b) Thống kê và phân tích </a:t>
            </a:r>
            <a:endParaRPr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4" name="Google Shape;110;p18">
            <a:extLst>
              <a:ext uri="{FF2B5EF4-FFF2-40B4-BE49-F238E27FC236}">
                <a16:creationId xmlns:a16="http://schemas.microsoft.com/office/drawing/2014/main" id="{EBC26B6F-6AC5-B484-970C-DA920C4AD669}"/>
              </a:ext>
            </a:extLst>
          </p:cNvPr>
          <p:cNvSpPr txBox="1">
            <a:spLocks/>
          </p:cNvSpPr>
          <p:nvPr/>
        </p:nvSpPr>
        <p:spPr>
          <a:xfrm>
            <a:off x="2364260" y="931886"/>
            <a:ext cx="6779740" cy="475342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Ta thấy được:</a:t>
            </a:r>
          </a:p>
          <a:p>
            <a:pPr marL="285750" indent="-285750">
              <a:buSzPts val="2000"/>
              <a:buFontTx/>
              <a:buChar char="-"/>
            </a:pPr>
            <a:r>
              <a:rPr lang="en-US" sz="1600">
                <a:solidFill>
                  <a:schemeClr val="accent1"/>
                </a:solidFill>
                <a:latin typeface="+mn-lt"/>
              </a:rPr>
              <a:t>Nhóm tuổi trong độ tuổi lao động từ 15 tuổi – 59 tuổi có số lượng người nghèo/cận nghèo nhiều nhất.Số lượng người nghèo/cận nghèo nhiều nhất trong nhóm tuổi này chủ yếu tập trung ở xã Cư K’NIA,Đắk D’Rông,Tâm Thắng</a:t>
            </a:r>
          </a:p>
          <a:p>
            <a:pPr marL="285750" indent="-285750">
              <a:buSzPts val="2000"/>
              <a:buFontTx/>
              <a:buChar char="-"/>
            </a:pPr>
            <a:r>
              <a:rPr lang="en-US" sz="1600">
                <a:solidFill>
                  <a:schemeClr val="accent1"/>
                </a:solidFill>
                <a:latin typeface="+mn-lt"/>
              </a:rPr>
              <a:t>Nhóm tuổi ngoài độ tuổi lao động từ 60 tuổi trở lên có số lượng người nghèo/cận nghèo ít nhất.Số lượng người nghèo/cận nghèo nhiều nhất trong nhóm tuổi này chủ yếu ở xã Cư K’NIA,Đắk D’Rông,Tâm Thắng</a:t>
            </a:r>
          </a:p>
          <a:p>
            <a:pPr marL="285750" indent="-285750">
              <a:buSzPts val="2000"/>
              <a:buFontTx/>
              <a:buChar char="-"/>
            </a:pPr>
            <a:r>
              <a:rPr lang="en-US" sz="1600">
                <a:solidFill>
                  <a:schemeClr val="accent1"/>
                </a:solidFill>
                <a:latin typeface="+mn-lt"/>
              </a:rPr>
              <a:t>Nhóm tuổi dưới độ tuổi lao động từ 0 -14 tuổi cũng có số lượng người nghèo/cận nghèo khá cao.Phần lớn số lượng người nghèo/cận nghèo tập trung ở xã Cư K’NIA,Đắk D’Rông,Tâm Thắng </a:t>
            </a:r>
          </a:p>
          <a:p>
            <a:pPr>
              <a:buSzPts val="2000"/>
            </a:pPr>
            <a:r>
              <a:rPr lang="en-US" sz="1600">
                <a:solidFill>
                  <a:schemeClr val="accent1"/>
                </a:solidFill>
                <a:latin typeface="+mn-lt"/>
              </a:rPr>
              <a:t>Kết luận:</a:t>
            </a:r>
          </a:p>
          <a:p>
            <a:pPr marL="285750" indent="-285750">
              <a:buSzPts val="2000"/>
              <a:buFontTx/>
              <a:buChar char="-"/>
            </a:pPr>
            <a:r>
              <a:rPr lang="en-US" sz="1600">
                <a:solidFill>
                  <a:schemeClr val="accent1"/>
                </a:solidFill>
                <a:latin typeface="+mn-lt"/>
              </a:rPr>
              <a:t>Xã Cư K’NIA thuộc huyện Cư Jut có số lượng người nghèo/cận người nhiều nhất và có số lượng người ngoài độ tuổi lao động mà bị nghèo/cận nghèo chiếm số đông.Tiếp theo là các xã như Đắk D’Rông ,Tâm Thắng cũng có số lượng người nghèo/cận nghèo nhiều và có số lượng người ngoài độ tuổi lao động tuổi bị nghèo/cận nghèo khá cao</a:t>
            </a:r>
          </a:p>
          <a:p>
            <a:pPr>
              <a:buSzPts val="2000"/>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a:p>
            <a:pPr>
              <a:buSzPts val="2000"/>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a:p>
            <a:pPr>
              <a:buSzPts val="2000"/>
            </a:pPr>
            <a:endParaRPr lang="en-US" sz="1600">
              <a:solidFill>
                <a:schemeClr val="accent1"/>
              </a:solidFill>
              <a:latin typeface="+mn-lt"/>
            </a:endParaRPr>
          </a:p>
        </p:txBody>
      </p:sp>
      <p:pic>
        <p:nvPicPr>
          <p:cNvPr id="3" name="Picture 2">
            <a:extLst>
              <a:ext uri="{FF2B5EF4-FFF2-40B4-BE49-F238E27FC236}">
                <a16:creationId xmlns:a16="http://schemas.microsoft.com/office/drawing/2014/main" id="{BA525274-71DB-15A3-2195-34D72E46332C}"/>
              </a:ext>
            </a:extLst>
          </p:cNvPr>
          <p:cNvPicPr>
            <a:picLocks noChangeAspect="1"/>
          </p:cNvPicPr>
          <p:nvPr/>
        </p:nvPicPr>
        <p:blipFill>
          <a:blip r:embed="rId3"/>
          <a:stretch>
            <a:fillRect/>
          </a:stretch>
        </p:blipFill>
        <p:spPr>
          <a:xfrm>
            <a:off x="0" y="1396093"/>
            <a:ext cx="2207670" cy="3641221"/>
          </a:xfrm>
          <a:prstGeom prst="rect">
            <a:avLst/>
          </a:prstGeom>
        </p:spPr>
      </p:pic>
    </p:spTree>
    <p:extLst>
      <p:ext uri="{BB962C8B-B14F-4D97-AF65-F5344CB8AC3E}">
        <p14:creationId xmlns:p14="http://schemas.microsoft.com/office/powerpoint/2010/main" val="1455053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1</a:t>
            </a:r>
            <a:r>
              <a:rPr lang="vi-VN" b="1">
                <a:latin typeface="+mn-lt"/>
              </a:rPr>
              <a:t>.</a:t>
            </a:r>
            <a:r>
              <a:rPr lang="en-US" b="1">
                <a:latin typeface="+mn-lt"/>
              </a:rPr>
              <a:t>7</a:t>
            </a:r>
            <a:r>
              <a:rPr lang="vi-VN" b="1">
                <a:latin typeface="+mn-lt"/>
              </a:rPr>
              <a:t>.</a:t>
            </a:r>
            <a:r>
              <a:rPr lang="en-US" b="1">
                <a:latin typeface="+mn-lt"/>
              </a:rPr>
              <a:t> Phân tích số lượng người nghèo/cận nghèo và nhóm tuổi theo từng xã ở Đắk RLấp vào năm 2022</a:t>
            </a:r>
            <a:endParaRPr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508858" y="1116682"/>
            <a:ext cx="5925300" cy="3864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endParaRPr lang="en-US" sz="1800">
              <a:solidFill>
                <a:schemeClr val="accent1"/>
              </a:solidFill>
              <a:latin typeface="+mn-lt"/>
            </a:endParaRPr>
          </a:p>
          <a:p>
            <a:pPr marL="285750" indent="-285750">
              <a:buSzPts val="2000"/>
              <a:buFontTx/>
              <a:buChar char="-"/>
            </a:pPr>
            <a:endParaRPr lang="en-US" sz="1800">
              <a:latin typeface="+mn-lt"/>
            </a:endParaRPr>
          </a:p>
        </p:txBody>
      </p:sp>
      <p:sp>
        <p:nvSpPr>
          <p:cNvPr id="4" name="Google Shape;110;p18">
            <a:extLst>
              <a:ext uri="{FF2B5EF4-FFF2-40B4-BE49-F238E27FC236}">
                <a16:creationId xmlns:a16="http://schemas.microsoft.com/office/drawing/2014/main" id="{EBC26B6F-6AC5-B484-970C-DA920C4AD669}"/>
              </a:ext>
            </a:extLst>
          </p:cNvPr>
          <p:cNvSpPr txBox="1">
            <a:spLocks/>
          </p:cNvSpPr>
          <p:nvPr/>
        </p:nvSpPr>
        <p:spPr>
          <a:xfrm>
            <a:off x="2402454" y="927100"/>
            <a:ext cx="5925300" cy="198010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800" b="1">
                <a:solidFill>
                  <a:schemeClr val="accent1"/>
                </a:solidFill>
                <a:latin typeface="+mn-lt"/>
              </a:rPr>
              <a:t>a) Biểu đồ biểu diễn</a:t>
            </a:r>
          </a:p>
          <a:p>
            <a:pPr marL="285750" indent="-285750">
              <a:buSzPts val="2000"/>
              <a:buFontTx/>
              <a:buChar char="-"/>
            </a:pPr>
            <a:endParaRPr lang="en-US" sz="1600" b="1">
              <a:latin typeface="+mn-lt"/>
            </a:endParaRPr>
          </a:p>
        </p:txBody>
      </p:sp>
      <p:pic>
        <p:nvPicPr>
          <p:cNvPr id="3" name="Picture 2">
            <a:extLst>
              <a:ext uri="{FF2B5EF4-FFF2-40B4-BE49-F238E27FC236}">
                <a16:creationId xmlns:a16="http://schemas.microsoft.com/office/drawing/2014/main" id="{96F9939D-7551-A09E-9377-152E62117986}"/>
              </a:ext>
            </a:extLst>
          </p:cNvPr>
          <p:cNvPicPr>
            <a:picLocks noChangeAspect="1"/>
          </p:cNvPicPr>
          <p:nvPr/>
        </p:nvPicPr>
        <p:blipFill>
          <a:blip r:embed="rId3"/>
          <a:stretch>
            <a:fillRect/>
          </a:stretch>
        </p:blipFill>
        <p:spPr>
          <a:xfrm>
            <a:off x="2298685" y="1206975"/>
            <a:ext cx="6845315" cy="3936526"/>
          </a:xfrm>
          <a:prstGeom prst="rect">
            <a:avLst/>
          </a:prstGeom>
        </p:spPr>
      </p:pic>
    </p:spTree>
    <p:extLst>
      <p:ext uri="{BB962C8B-B14F-4D97-AF65-F5344CB8AC3E}">
        <p14:creationId xmlns:p14="http://schemas.microsoft.com/office/powerpoint/2010/main" val="436956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53314" y="179227"/>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b) Thống kê và phân tích </a:t>
            </a:r>
            <a:endParaRPr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4" name="Google Shape;110;p18">
            <a:extLst>
              <a:ext uri="{FF2B5EF4-FFF2-40B4-BE49-F238E27FC236}">
                <a16:creationId xmlns:a16="http://schemas.microsoft.com/office/drawing/2014/main" id="{EBC26B6F-6AC5-B484-970C-DA920C4AD669}"/>
              </a:ext>
            </a:extLst>
          </p:cNvPr>
          <p:cNvSpPr txBox="1">
            <a:spLocks/>
          </p:cNvSpPr>
          <p:nvPr/>
        </p:nvSpPr>
        <p:spPr>
          <a:xfrm>
            <a:off x="2299509" y="874736"/>
            <a:ext cx="6894040" cy="475342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Ta thấy được:</a:t>
            </a:r>
          </a:p>
          <a:p>
            <a:pPr marL="285750" indent="-285750">
              <a:buSzPts val="2000"/>
              <a:buFontTx/>
              <a:buChar char="-"/>
            </a:pPr>
            <a:r>
              <a:rPr lang="en-US" sz="1600">
                <a:solidFill>
                  <a:schemeClr val="accent1"/>
                </a:solidFill>
                <a:latin typeface="+mn-lt"/>
              </a:rPr>
              <a:t>Nhóm tuổi trong độ tuổi lao động từ 15 tuổi – 59 tuổi có số lượng người nghèo/cận nghèo nhiều nhất.Số lượng người nghèo/cận nghèo nhiều nhất trong nhóm tuổi này chủ yếu tập trung ở xã Đăk Ru,Nghĩa Thắng,Đắk Wer</a:t>
            </a:r>
          </a:p>
          <a:p>
            <a:pPr marL="285750" indent="-285750">
              <a:buSzPts val="2000"/>
              <a:buFontTx/>
              <a:buChar char="-"/>
            </a:pPr>
            <a:r>
              <a:rPr lang="en-US" sz="1600">
                <a:solidFill>
                  <a:schemeClr val="accent1"/>
                </a:solidFill>
                <a:latin typeface="+mn-lt"/>
              </a:rPr>
              <a:t>Nhóm tuổi ngoài độ tuổi lao động từ 60 tuổi trở lên có số lượng người nghèo/cận nghèo ít nhất.Số lượng người nghèo/cận nghèo nhiều nhất trong nhóm tuổi này chủ yếu ở xã Đăk Ru,Nghĩa Thắng,Đăk Sin</a:t>
            </a:r>
          </a:p>
          <a:p>
            <a:pPr marL="285750" indent="-285750">
              <a:buSzPts val="2000"/>
              <a:buFontTx/>
              <a:buChar char="-"/>
            </a:pPr>
            <a:r>
              <a:rPr lang="en-US" sz="1600">
                <a:solidFill>
                  <a:schemeClr val="accent1"/>
                </a:solidFill>
                <a:latin typeface="+mn-lt"/>
              </a:rPr>
              <a:t>Nhóm tuổi dưới độ tuổi lao động từ 0 -14 tuổi cũng có số lượng người nghèo/cận nghèo khá cao.Phần lớn số lượng người nghèo/cận nghèo tập trung ở xã xã Đăk Ru,Nghĩa Thắng,Đắk Wer </a:t>
            </a:r>
          </a:p>
          <a:p>
            <a:pPr>
              <a:buSzPts val="2000"/>
            </a:pPr>
            <a:r>
              <a:rPr lang="en-US" sz="1600">
                <a:solidFill>
                  <a:schemeClr val="accent1"/>
                </a:solidFill>
                <a:latin typeface="+mn-lt"/>
              </a:rPr>
              <a:t>Kết luận:</a:t>
            </a:r>
          </a:p>
          <a:p>
            <a:pPr marL="285750" indent="-285750">
              <a:buSzPts val="2000"/>
              <a:buFontTx/>
              <a:buChar char="-"/>
            </a:pPr>
            <a:r>
              <a:rPr lang="en-US" sz="1600">
                <a:solidFill>
                  <a:schemeClr val="accent1"/>
                </a:solidFill>
                <a:latin typeface="+mn-lt"/>
              </a:rPr>
              <a:t>Xã Đắk Ru thuộc huyện Đắk R’Lấp có số lượng người nghèo/cận người nhiều nhất và có số lượng người ngoài độ tuổi lao động mà bị nghèo/cận nghèo chiếm số đông.Tiếp theo là các xã như Nghĩa Thắng,Đắk Sin,Đắk Wer cũng có số lượng người nghèo/cận nghèo nhiều và có số lượng người ngoài độ tuổi lao động  bị nghèo/cận nghèo khá cao</a:t>
            </a:r>
          </a:p>
          <a:p>
            <a:pPr>
              <a:buSzPts val="2000"/>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a:p>
            <a:pPr>
              <a:buSzPts val="2000"/>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a:p>
            <a:pPr>
              <a:buSzPts val="2000"/>
            </a:pPr>
            <a:endParaRPr lang="en-US" sz="1600">
              <a:solidFill>
                <a:schemeClr val="accent1"/>
              </a:solidFill>
              <a:latin typeface="+mn-lt"/>
            </a:endParaRPr>
          </a:p>
        </p:txBody>
      </p:sp>
      <p:pic>
        <p:nvPicPr>
          <p:cNvPr id="7" name="Picture 6">
            <a:extLst>
              <a:ext uri="{FF2B5EF4-FFF2-40B4-BE49-F238E27FC236}">
                <a16:creationId xmlns:a16="http://schemas.microsoft.com/office/drawing/2014/main" id="{7E676444-A23F-7307-8AFD-EBBFD13119BB}"/>
              </a:ext>
            </a:extLst>
          </p:cNvPr>
          <p:cNvPicPr>
            <a:picLocks noChangeAspect="1"/>
          </p:cNvPicPr>
          <p:nvPr/>
        </p:nvPicPr>
        <p:blipFill>
          <a:blip r:embed="rId3"/>
          <a:stretch>
            <a:fillRect/>
          </a:stretch>
        </p:blipFill>
        <p:spPr>
          <a:xfrm>
            <a:off x="-6580" y="775606"/>
            <a:ext cx="2259923" cy="4310693"/>
          </a:xfrm>
          <a:prstGeom prst="rect">
            <a:avLst/>
          </a:prstGeom>
        </p:spPr>
      </p:pic>
    </p:spTree>
    <p:extLst>
      <p:ext uri="{BB962C8B-B14F-4D97-AF65-F5344CB8AC3E}">
        <p14:creationId xmlns:p14="http://schemas.microsoft.com/office/powerpoint/2010/main" val="226597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3"/>
          <p:cNvPicPr preferRelativeResize="0"/>
          <p:nvPr/>
        </p:nvPicPr>
        <p:blipFill rotWithShape="1">
          <a:blip r:embed="rId3">
            <a:alphaModFix/>
          </a:blip>
          <a:srcRect t="12479" b="12479"/>
          <a:stretch/>
        </p:blipFill>
        <p:spPr>
          <a:xfrm>
            <a:off x="4914400" y="914553"/>
            <a:ext cx="3313500" cy="3314401"/>
          </a:xfrm>
          <a:prstGeom prst="rect">
            <a:avLst/>
          </a:prstGeom>
          <a:noFill/>
          <a:ln>
            <a:noFill/>
          </a:ln>
        </p:spPr>
      </p:pic>
      <p:sp>
        <p:nvSpPr>
          <p:cNvPr id="66" name="Google Shape;66;p13"/>
          <p:cNvSpPr txBox="1">
            <a:spLocks noGrp="1"/>
          </p:cNvSpPr>
          <p:nvPr>
            <p:ph type="ctrTitle"/>
          </p:nvPr>
        </p:nvSpPr>
        <p:spPr>
          <a:xfrm>
            <a:off x="505101" y="1042947"/>
            <a:ext cx="3724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b="1">
                <a:latin typeface="+mn-lt"/>
              </a:rPr>
              <a:t>Báo Cáo Công Việc Tuần </a:t>
            </a:r>
            <a:r>
              <a:rPr lang="en-US" b="1">
                <a:latin typeface="+mn-lt"/>
              </a:rPr>
              <a:t>4</a:t>
            </a:r>
            <a:endParaRPr b="1">
              <a:latin typeface="+mn-lt"/>
            </a:endParaRPr>
          </a:p>
        </p:txBody>
      </p:sp>
      <p:grpSp>
        <p:nvGrpSpPr>
          <p:cNvPr id="67" name="Google Shape;67;p13"/>
          <p:cNvGrpSpPr/>
          <p:nvPr/>
        </p:nvGrpSpPr>
        <p:grpSpPr>
          <a:xfrm>
            <a:off x="8370067" y="150601"/>
            <a:ext cx="632500" cy="611548"/>
            <a:chOff x="1247825" y="5001950"/>
            <a:chExt cx="443300" cy="428675"/>
          </a:xfrm>
        </p:grpSpPr>
        <p:sp>
          <p:nvSpPr>
            <p:cNvPr id="68" name="Google Shape;68;p1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3194F2D-5634-E11A-1680-3628653E1BC9}"/>
              </a:ext>
            </a:extLst>
          </p:cNvPr>
          <p:cNvSpPr txBox="1"/>
          <p:nvPr/>
        </p:nvSpPr>
        <p:spPr>
          <a:xfrm>
            <a:off x="122464" y="2764402"/>
            <a:ext cx="4865914" cy="1785104"/>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vi-VN" sz="2200" i="1">
                <a:latin typeface="+mn-lt"/>
              </a:rPr>
              <a:t>Đề tài : Phân Tích Các Yếu Tố Ảnh Hưởng Đến Sự Hình Thành Hộ Nghèo/Cận Nghèo Ở Tỉnh Đắk Nông. Từ Đó Đề Xuất Phương Án Việc Làm Và Các Chính Sách Để Giảm Nghèo </a:t>
            </a:r>
            <a:endParaRPr lang="en-US" sz="2200" i="1">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mt="50000"/>
          </a:blip>
          <a:srcRect t="1630" b="2483"/>
          <a:stretch/>
        </p:blipFill>
        <p:spPr>
          <a:xfrm>
            <a:off x="5928950" y="918225"/>
            <a:ext cx="2300475" cy="3308876"/>
          </a:xfrm>
          <a:prstGeom prst="rect">
            <a:avLst/>
          </a:prstGeom>
          <a:noFill/>
          <a:ln>
            <a:noFill/>
          </a:ln>
        </p:spPr>
      </p:pic>
      <p:sp>
        <p:nvSpPr>
          <p:cNvPr id="88" name="Google Shape;88;p15"/>
          <p:cNvSpPr txBox="1"/>
          <p:nvPr/>
        </p:nvSpPr>
        <p:spPr>
          <a:xfrm>
            <a:off x="6340775" y="1317875"/>
            <a:ext cx="1491300" cy="2515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9600" b="1">
                <a:solidFill>
                  <a:schemeClr val="lt1"/>
                </a:solidFill>
                <a:latin typeface="Inria Serif"/>
                <a:ea typeface="Inria Serif"/>
                <a:cs typeface="Inria Serif"/>
                <a:sym typeface="Inria Serif"/>
              </a:rPr>
              <a:t>2</a:t>
            </a:r>
            <a:endParaRPr sz="9600" b="1">
              <a:solidFill>
                <a:schemeClr val="lt1"/>
              </a:solidFill>
              <a:latin typeface="Inria Serif"/>
              <a:ea typeface="Inria Serif"/>
              <a:cs typeface="Inria Serif"/>
              <a:sym typeface="Inria Serif"/>
            </a:endParaRPr>
          </a:p>
        </p:txBody>
      </p:sp>
      <p:sp>
        <p:nvSpPr>
          <p:cNvPr id="89" name="Google Shape;89;p15"/>
          <p:cNvSpPr txBox="1">
            <a:spLocks noGrp="1"/>
          </p:cNvSpPr>
          <p:nvPr>
            <p:ph type="ctrTitle"/>
          </p:nvPr>
        </p:nvSpPr>
        <p:spPr>
          <a:xfrm>
            <a:off x="670243" y="1854144"/>
            <a:ext cx="4746000" cy="1159800"/>
          </a:xfrm>
          <a:prstGeom prst="rect">
            <a:avLst/>
          </a:prstGeom>
        </p:spPr>
        <p:txBody>
          <a:bodyPr spcFirstLastPara="1" wrap="square" lIns="0" tIns="0" rIns="0" bIns="0" anchor="b" anchorCtr="0">
            <a:noAutofit/>
          </a:bodyPr>
          <a:lstStyle/>
          <a:p>
            <a:r>
              <a:rPr lang="vi-VN" b="1">
                <a:latin typeface="+mn-lt"/>
              </a:rPr>
              <a:t>Phần </a:t>
            </a:r>
            <a:r>
              <a:rPr lang="en-US" b="1">
                <a:latin typeface="+mn-lt"/>
              </a:rPr>
              <a:t>2</a:t>
            </a:r>
            <a:r>
              <a:rPr lang="vi-VN" b="1">
                <a:latin typeface="+mn-lt"/>
              </a:rPr>
              <a:t>:</a:t>
            </a:r>
            <a:r>
              <a:rPr lang="en-US" sz="3600" b="1">
                <a:latin typeface="+mn-lt"/>
              </a:rPr>
              <a:t>Kết hợp thêm với các tài liệu bên ngoài để đề ra giải pháp giảm nghèo</a:t>
            </a:r>
            <a:br>
              <a:rPr lang="vi-VN" sz="3600" b="1">
                <a:latin typeface="+mn-lt"/>
              </a:rPr>
            </a:br>
            <a:endParaRPr lang="vi-VN" b="1">
              <a:latin typeface="+mn-lt"/>
            </a:endParaRPr>
          </a:p>
        </p:txBody>
      </p:sp>
    </p:spTree>
    <p:extLst>
      <p:ext uri="{BB962C8B-B14F-4D97-AF65-F5344CB8AC3E}">
        <p14:creationId xmlns:p14="http://schemas.microsoft.com/office/powerpoint/2010/main" val="353460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2.1. Tổng quan</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4" name="TextBox 3">
            <a:extLst>
              <a:ext uri="{FF2B5EF4-FFF2-40B4-BE49-F238E27FC236}">
                <a16:creationId xmlns:a16="http://schemas.microsoft.com/office/drawing/2014/main" id="{3A04EC59-0C17-DF26-EA7F-DBBD3F4A8BBA}"/>
              </a:ext>
            </a:extLst>
          </p:cNvPr>
          <p:cNvSpPr txBox="1"/>
          <p:nvPr/>
        </p:nvSpPr>
        <p:spPr>
          <a:xfrm>
            <a:off x="2302328" y="2156252"/>
            <a:ext cx="4570500" cy="338554"/>
          </a:xfrm>
          <a:prstGeom prst="rect">
            <a:avLst/>
          </a:prstGeom>
          <a:noFill/>
        </p:spPr>
        <p:txBody>
          <a:bodyPr wrap="square">
            <a:spAutoFit/>
          </a:bodyPr>
          <a:lstStyle/>
          <a:p>
            <a:pPr marR="0" algn="l" rtl="0">
              <a:spcBef>
                <a:spcPts val="0"/>
              </a:spcBef>
              <a:spcAft>
                <a:spcPts val="0"/>
              </a:spcAft>
            </a:pPr>
            <a:r>
              <a:rPr lang="en-US" sz="1600" b="1" i="0">
                <a:solidFill>
                  <a:srgbClr val="000000"/>
                </a:solidFill>
                <a:effectLst/>
                <a:latin typeface="Arial" panose="020B0604020202020204" pitchFamily="34" charset="0"/>
                <a:ea typeface="Arial" panose="020B0604020202020204" pitchFamily="34" charset="0"/>
                <a:cs typeface="Arial" panose="020B0604020202020204" pitchFamily="34" charset="0"/>
                <a:hlinkClick r:id="rId3"/>
              </a:rPr>
              <a:t>Link: NIÊN GIÁM THỐNG KÊ.pdf (gso.gov.vn)</a:t>
            </a:r>
            <a:r>
              <a:rPr lang="en-US" sz="1600" b="1" i="0">
                <a:solidFill>
                  <a:srgbClr val="000000"/>
                </a:solidFill>
                <a:effectLst/>
                <a:latin typeface="Arial" panose="020B0604020202020204" pitchFamily="34" charset="0"/>
                <a:ea typeface="Arial" panose="020B0604020202020204" pitchFamily="34" charset="0"/>
                <a:cs typeface="Arial" panose="020B0604020202020204" pitchFamily="34" charset="0"/>
              </a:rPr>
              <a:t> </a:t>
            </a:r>
            <a:endParaRPr lang="en-US" sz="1600" b="1">
              <a:effectLst/>
            </a:endParaRPr>
          </a:p>
        </p:txBody>
      </p:sp>
      <p:sp>
        <p:nvSpPr>
          <p:cNvPr id="5" name="TextBox 4">
            <a:extLst>
              <a:ext uri="{FF2B5EF4-FFF2-40B4-BE49-F238E27FC236}">
                <a16:creationId xmlns:a16="http://schemas.microsoft.com/office/drawing/2014/main" id="{BB47CFB6-862B-F652-07C7-F00E2588647E}"/>
              </a:ext>
            </a:extLst>
          </p:cNvPr>
          <p:cNvSpPr txBox="1"/>
          <p:nvPr/>
        </p:nvSpPr>
        <p:spPr>
          <a:xfrm>
            <a:off x="2271172" y="1248311"/>
            <a:ext cx="6417128" cy="1077218"/>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accent1"/>
                </a:solidFill>
              </a:rPr>
              <a:t>Các dữ liệu sau đây được trích xuất từ cuốn sách bên dưới bao gồm số liệu thống kê và phân tích tình hình kinh tế ở tỉnh Đắk Nông vào năm 2022</a:t>
            </a:r>
          </a:p>
          <a:p>
            <a:pPr marL="285750" indent="-285750">
              <a:buFont typeface="Arial" panose="020B0604020202020204" pitchFamily="34" charset="0"/>
              <a:buChar char="•"/>
            </a:pPr>
            <a:endParaRPr lang="en-US" sz="1600">
              <a:solidFill>
                <a:schemeClr val="accent1"/>
              </a:solidFill>
            </a:endParaRPr>
          </a:p>
        </p:txBody>
      </p:sp>
    </p:spTree>
    <p:extLst>
      <p:ext uri="{BB962C8B-B14F-4D97-AF65-F5344CB8AC3E}">
        <p14:creationId xmlns:p14="http://schemas.microsoft.com/office/powerpoint/2010/main" val="261268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2.1. Tổng quan</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5" name="TextBox 4">
            <a:extLst>
              <a:ext uri="{FF2B5EF4-FFF2-40B4-BE49-F238E27FC236}">
                <a16:creationId xmlns:a16="http://schemas.microsoft.com/office/drawing/2014/main" id="{BB47CFB6-862B-F652-07C7-F00E2588647E}"/>
              </a:ext>
            </a:extLst>
          </p:cNvPr>
          <p:cNvSpPr txBox="1"/>
          <p:nvPr/>
        </p:nvSpPr>
        <p:spPr>
          <a:xfrm>
            <a:off x="2271172" y="1248311"/>
            <a:ext cx="6417128" cy="1815882"/>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accent1"/>
                </a:solidFill>
              </a:rPr>
              <a:t>Dân số trung bình năm 2022 của toàn tỉnh đạt 670.558 người, trong đó dân số thành thị: 111.861 người, chiếm 16,68%; dân số nông thôn: 558.697 người, chiếm 83,32%; </a:t>
            </a:r>
          </a:p>
          <a:p>
            <a:pPr marL="285750" indent="-285750">
              <a:buFont typeface="Arial" panose="020B0604020202020204" pitchFamily="34" charset="0"/>
              <a:buChar char="•"/>
            </a:pPr>
            <a:r>
              <a:rPr lang="vi-VN" sz="1600">
                <a:solidFill>
                  <a:schemeClr val="accent1"/>
                </a:solidFill>
              </a:rPr>
              <a:t>Lực lượng lao động từ 15 tuổi trở lên của toàn tỉnh đạt 391.848 người,lực lượng lao động ở khu vực thành thị chiếm 17,47%; lực lượng lao động ở nông thôn chiếm 82,53%.</a:t>
            </a:r>
          </a:p>
          <a:p>
            <a:pPr marL="285750" indent="-285750">
              <a:buFont typeface="Arial" panose="020B0604020202020204" pitchFamily="34" charset="0"/>
              <a:buChar char="•"/>
            </a:pPr>
            <a:endParaRPr lang="en-US" sz="1600">
              <a:solidFill>
                <a:schemeClr val="accent1"/>
              </a:solidFill>
            </a:endParaRPr>
          </a:p>
        </p:txBody>
      </p:sp>
    </p:spTree>
    <p:extLst>
      <p:ext uri="{BB962C8B-B14F-4D97-AF65-F5344CB8AC3E}">
        <p14:creationId xmlns:p14="http://schemas.microsoft.com/office/powerpoint/2010/main" val="315545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2.1. Tổng quan</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5" name="TextBox 4">
            <a:extLst>
              <a:ext uri="{FF2B5EF4-FFF2-40B4-BE49-F238E27FC236}">
                <a16:creationId xmlns:a16="http://schemas.microsoft.com/office/drawing/2014/main" id="{BB47CFB6-862B-F652-07C7-F00E2588647E}"/>
              </a:ext>
            </a:extLst>
          </p:cNvPr>
          <p:cNvSpPr txBox="1"/>
          <p:nvPr/>
        </p:nvSpPr>
        <p:spPr>
          <a:xfrm>
            <a:off x="2271171" y="1073823"/>
            <a:ext cx="6417128" cy="230832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accent1"/>
                </a:solidFill>
              </a:rPr>
              <a:t>Lao động từ 15 tuổi trở lên đang làm việc trong các ngành kinh tế năm 2022 đạt 389.373 người</a:t>
            </a:r>
            <a:endParaRPr lang="en-US" sz="1600">
              <a:solidFill>
                <a:schemeClr val="accent1"/>
              </a:solidFill>
            </a:endParaRPr>
          </a:p>
          <a:p>
            <a:pPr marL="285750" indent="-285750">
              <a:buFont typeface="Arial" panose="020B0604020202020204" pitchFamily="34" charset="0"/>
              <a:buChar char="•"/>
            </a:pPr>
            <a:r>
              <a:rPr lang="vi-VN" sz="1600">
                <a:solidFill>
                  <a:schemeClr val="accent1"/>
                </a:solidFill>
              </a:rPr>
              <a:t>Tỷ lệ lao động từ 15 tuổi trở lên đang làm việc đã qua đào tạo có bằng cấp, chứng chỉ đạt 14,73% trong đó lao động đã qua đào tạo khu vực thành thị đạt 36,76%; khu vực nông thôn đạt 10,06%. </a:t>
            </a:r>
          </a:p>
          <a:p>
            <a:pPr marL="285750" indent="-285750">
              <a:buFont typeface="Arial" panose="020B0604020202020204" pitchFamily="34" charset="0"/>
              <a:buChar char="•"/>
            </a:pPr>
            <a:r>
              <a:rPr lang="vi-VN" sz="1600">
                <a:solidFill>
                  <a:schemeClr val="accent1"/>
                </a:solidFill>
              </a:rPr>
              <a:t>Tỷ lệ thất nghiệp của lực lượng lao động là 0,64%, trong đó: khu vực thành thị 0,58%; khu vực nông thôn 0,66%. Tỷ lệ thiếu việc làm của lực lượng lao động trong độ tuổi là 1,06%, trong đó: khu vực thành thị 0,97%; khu vực nông thôn 1,08%.</a:t>
            </a:r>
          </a:p>
        </p:txBody>
      </p:sp>
    </p:spTree>
    <p:extLst>
      <p:ext uri="{BB962C8B-B14F-4D97-AF65-F5344CB8AC3E}">
        <p14:creationId xmlns:p14="http://schemas.microsoft.com/office/powerpoint/2010/main" val="1310191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2.1. Tổng quan</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3" name="Picture 2">
            <a:extLst>
              <a:ext uri="{FF2B5EF4-FFF2-40B4-BE49-F238E27FC236}">
                <a16:creationId xmlns:a16="http://schemas.microsoft.com/office/drawing/2014/main" id="{C66897B5-2493-7F00-DC1C-220124B0F57A}"/>
              </a:ext>
            </a:extLst>
          </p:cNvPr>
          <p:cNvPicPr>
            <a:picLocks noChangeAspect="1"/>
          </p:cNvPicPr>
          <p:nvPr/>
        </p:nvPicPr>
        <p:blipFill>
          <a:blip r:embed="rId3"/>
          <a:stretch>
            <a:fillRect/>
          </a:stretch>
        </p:blipFill>
        <p:spPr>
          <a:xfrm>
            <a:off x="1763484" y="313687"/>
            <a:ext cx="7380515" cy="4829813"/>
          </a:xfrm>
          <a:prstGeom prst="rect">
            <a:avLst/>
          </a:prstGeom>
        </p:spPr>
      </p:pic>
      <p:sp>
        <p:nvSpPr>
          <p:cNvPr id="2" name="Rectangle 1">
            <a:extLst>
              <a:ext uri="{FF2B5EF4-FFF2-40B4-BE49-F238E27FC236}">
                <a16:creationId xmlns:a16="http://schemas.microsoft.com/office/drawing/2014/main" id="{A1BA1DE8-8776-9584-8868-BCB6E8201CF9}"/>
              </a:ext>
            </a:extLst>
          </p:cNvPr>
          <p:cNvSpPr/>
          <p:nvPr/>
        </p:nvSpPr>
        <p:spPr>
          <a:xfrm>
            <a:off x="965654" y="252070"/>
            <a:ext cx="6492148" cy="1862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Biểu đồ cột biểu diễn số lượng người theo tên ngành</a:t>
            </a:r>
          </a:p>
        </p:txBody>
      </p:sp>
    </p:spTree>
    <p:extLst>
      <p:ext uri="{BB962C8B-B14F-4D97-AF65-F5344CB8AC3E}">
        <p14:creationId xmlns:p14="http://schemas.microsoft.com/office/powerpoint/2010/main" val="3157097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7" name="Picture 6">
            <a:extLst>
              <a:ext uri="{FF2B5EF4-FFF2-40B4-BE49-F238E27FC236}">
                <a16:creationId xmlns:a16="http://schemas.microsoft.com/office/drawing/2014/main" id="{66C813AA-F812-44A1-7EB6-25E1394F4B34}"/>
              </a:ext>
            </a:extLst>
          </p:cNvPr>
          <p:cNvPicPr>
            <a:picLocks noChangeAspect="1"/>
          </p:cNvPicPr>
          <p:nvPr/>
        </p:nvPicPr>
        <p:blipFill>
          <a:blip r:embed="rId3"/>
          <a:stretch>
            <a:fillRect/>
          </a:stretch>
        </p:blipFill>
        <p:spPr>
          <a:xfrm>
            <a:off x="1646832" y="541284"/>
            <a:ext cx="7543800" cy="4602216"/>
          </a:xfrm>
          <a:prstGeom prst="rect">
            <a:avLst/>
          </a:prstGeom>
        </p:spPr>
      </p:pic>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2.1. Tổng quan</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2" name="Rectangle 1">
            <a:extLst>
              <a:ext uri="{FF2B5EF4-FFF2-40B4-BE49-F238E27FC236}">
                <a16:creationId xmlns:a16="http://schemas.microsoft.com/office/drawing/2014/main" id="{A1BA1DE8-8776-9584-8868-BCB6E8201CF9}"/>
              </a:ext>
            </a:extLst>
          </p:cNvPr>
          <p:cNvSpPr/>
          <p:nvPr/>
        </p:nvSpPr>
        <p:spPr>
          <a:xfrm>
            <a:off x="1151583" y="498841"/>
            <a:ext cx="6492148" cy="1862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Biểu đồ cột biểu diễn Thu Nhập Bình Quân Theo Ngành (Ngàn đồng/lao động)</a:t>
            </a:r>
          </a:p>
        </p:txBody>
      </p:sp>
    </p:spTree>
    <p:extLst>
      <p:ext uri="{BB962C8B-B14F-4D97-AF65-F5344CB8AC3E}">
        <p14:creationId xmlns:p14="http://schemas.microsoft.com/office/powerpoint/2010/main" val="1164997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2.2 Nhận xét</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7" name="Google Shape;248;p25">
            <a:extLst>
              <a:ext uri="{FF2B5EF4-FFF2-40B4-BE49-F238E27FC236}">
                <a16:creationId xmlns:a16="http://schemas.microsoft.com/office/drawing/2014/main" id="{30A94DB4-0484-671A-60F2-D7AB9BA4F524}"/>
              </a:ext>
            </a:extLst>
          </p:cNvPr>
          <p:cNvSpPr txBox="1">
            <a:spLocks/>
          </p:cNvSpPr>
          <p:nvPr/>
        </p:nvSpPr>
        <p:spPr>
          <a:xfrm>
            <a:off x="2470856" y="1192997"/>
            <a:ext cx="5836251" cy="29157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9pPr>
          </a:lstStyle>
          <a:p>
            <a:pPr marL="285750" indent="-285750">
              <a:buFont typeface="Arial" panose="020B0604020202020204" pitchFamily="34" charset="0"/>
              <a:buChar char="•"/>
            </a:pPr>
            <a:endParaRPr lang="en-US" sz="1600">
              <a:solidFill>
                <a:schemeClr val="tx1"/>
              </a:solidFill>
              <a:latin typeface="+mn-lt"/>
            </a:endParaRPr>
          </a:p>
          <a:p>
            <a:pPr marL="285750" indent="-285750">
              <a:buFont typeface="Arial" panose="020B0604020202020204" pitchFamily="34" charset="0"/>
              <a:buChar char="•"/>
            </a:pPr>
            <a:r>
              <a:rPr lang="vi-VN" sz="1600">
                <a:solidFill>
                  <a:schemeClr val="tx1"/>
                </a:solidFill>
                <a:latin typeface="+mn-lt"/>
              </a:rPr>
              <a:t>Tỉnh Đắk Nông tập trung vào phát triển Nông Nghiệp,Lâm Nghiệp Và Thuỷ Sản</a:t>
            </a:r>
          </a:p>
          <a:p>
            <a:pPr marL="285750" indent="-285750">
              <a:buFont typeface="Arial" panose="020B0604020202020204" pitchFamily="34" charset="0"/>
              <a:buChar char="•"/>
            </a:pPr>
            <a:r>
              <a:rPr lang="vi-VN" sz="1600">
                <a:solidFill>
                  <a:schemeClr val="tx1"/>
                </a:solidFill>
                <a:latin typeface="+mn-lt"/>
              </a:rPr>
              <a:t>Chưa có nhiều chính sách hỗ trợ cho người thuộc hộ nghèo/cận nghèo</a:t>
            </a:r>
          </a:p>
          <a:p>
            <a:pPr marL="285750" indent="-285750">
              <a:buFont typeface="Arial" panose="020B0604020202020204" pitchFamily="34" charset="0"/>
              <a:buChar char="•"/>
            </a:pPr>
            <a:r>
              <a:rPr lang="vi-VN" sz="1600">
                <a:solidFill>
                  <a:schemeClr val="tx1"/>
                </a:solidFill>
                <a:latin typeface="+mn-lt"/>
              </a:rPr>
              <a:t>Chưa có nhiều ứng dụng công nghệ vào sản xuất Nông Nghiệp,Lâm Nghiệp Và Thuỷ Sản</a:t>
            </a:r>
          </a:p>
          <a:p>
            <a:pPr marL="285750" indent="-285750">
              <a:buFont typeface="Arial" panose="020B0604020202020204" pitchFamily="34" charset="0"/>
              <a:buChar char="•"/>
            </a:pPr>
            <a:r>
              <a:rPr lang="vi-VN" sz="1600">
                <a:solidFill>
                  <a:schemeClr val="tx1"/>
                </a:solidFill>
                <a:latin typeface="+mn-lt"/>
              </a:rPr>
              <a:t>Độ tuổi lao động chiếm phần lớn dân số của tỉnh Đắk Nông</a:t>
            </a:r>
          </a:p>
          <a:p>
            <a:pPr marL="285750" indent="-285750">
              <a:buFont typeface="Arial" panose="020B0604020202020204" pitchFamily="34" charset="0"/>
              <a:buChar char="•"/>
            </a:pPr>
            <a:r>
              <a:rPr lang="vi-VN" sz="1600">
                <a:solidFill>
                  <a:schemeClr val="tx1"/>
                </a:solidFill>
                <a:latin typeface="+mn-lt"/>
              </a:rPr>
              <a:t>Chưa có các chương trình mở lớp đào tạo nghề ngắn hạn và dài hạn</a:t>
            </a:r>
          </a:p>
          <a:p>
            <a:pPr marL="285750" indent="-285750">
              <a:buFont typeface="Arial" panose="020B0604020202020204" pitchFamily="34" charset="0"/>
              <a:buChar char="•"/>
            </a:pPr>
            <a:endParaRPr lang="en-US" sz="1600">
              <a:solidFill>
                <a:schemeClr val="tx1"/>
              </a:solidFill>
              <a:latin typeface="+mn-lt"/>
            </a:endParaRPr>
          </a:p>
          <a:p>
            <a:pPr marL="285750" indent="-285750">
              <a:buFont typeface="Arial" panose="020B0604020202020204" pitchFamily="34" charset="0"/>
              <a:buChar char="•"/>
            </a:pPr>
            <a:endParaRPr lang="vi-VN" sz="1600">
              <a:solidFill>
                <a:schemeClr val="tx1"/>
              </a:solidFill>
              <a:latin typeface="+mn-lt"/>
            </a:endParaRPr>
          </a:p>
        </p:txBody>
      </p:sp>
    </p:spTree>
    <p:extLst>
      <p:ext uri="{BB962C8B-B14F-4D97-AF65-F5344CB8AC3E}">
        <p14:creationId xmlns:p14="http://schemas.microsoft.com/office/powerpoint/2010/main" val="4157960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2.3. Giải pháp</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7" name="Google Shape;248;p25">
            <a:extLst>
              <a:ext uri="{FF2B5EF4-FFF2-40B4-BE49-F238E27FC236}">
                <a16:creationId xmlns:a16="http://schemas.microsoft.com/office/drawing/2014/main" id="{30A94DB4-0484-671A-60F2-D7AB9BA4F524}"/>
              </a:ext>
            </a:extLst>
          </p:cNvPr>
          <p:cNvSpPr txBox="1">
            <a:spLocks/>
          </p:cNvSpPr>
          <p:nvPr/>
        </p:nvSpPr>
        <p:spPr>
          <a:xfrm>
            <a:off x="2453922" y="930531"/>
            <a:ext cx="5836251" cy="24772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9pPr>
          </a:lstStyle>
          <a:p>
            <a:pPr marR="0" algn="l" rtl="0">
              <a:spcBef>
                <a:spcPts val="0"/>
              </a:spcBef>
              <a:spcAft>
                <a:spcPts val="0"/>
              </a:spcAft>
            </a:pPr>
            <a:r>
              <a:rPr lang="en-US" sz="1600">
                <a:effectLst/>
                <a:latin typeface="+mj-lt"/>
              </a:rPr>
              <a:t>Dựa trên dữ liệu đã phân tích và niên giám thống kê</a:t>
            </a:r>
            <a:r>
              <a:rPr lang="en-US" sz="1600">
                <a:latin typeface="+mj-lt"/>
              </a:rPr>
              <a:t> em có các giải pháp sau:</a:t>
            </a:r>
          </a:p>
          <a:p>
            <a:pPr marR="0" algn="l" rtl="0">
              <a:spcBef>
                <a:spcPts val="0"/>
              </a:spcBef>
              <a:spcAft>
                <a:spcPts val="0"/>
              </a:spcAft>
            </a:pPr>
            <a:endParaRPr lang="vi-VN" sz="1600">
              <a:latin typeface="+mj-lt"/>
            </a:endParaRPr>
          </a:p>
          <a:p>
            <a:pPr marR="0" algn="l" rtl="0">
              <a:lnSpc>
                <a:spcPct val="100000"/>
              </a:lnSpc>
              <a:spcBef>
                <a:spcPts val="0"/>
              </a:spcBef>
              <a:spcAft>
                <a:spcPts val="0"/>
              </a:spcAft>
            </a:pPr>
            <a:r>
              <a:rPr lang="en-US" sz="1600">
                <a:latin typeface="+mj-lt"/>
              </a:rPr>
              <a:t>-     </a:t>
            </a:r>
            <a:r>
              <a:rPr lang="vi-VN" sz="1600">
                <a:latin typeface="+mj-lt"/>
              </a:rPr>
              <a:t>Ứng dụng công nghệ trong sản xuất: Đưa vào áp dụng các kỹ thuật nông nghiệp tiên tiến và công nghệ mới. Điều này có thể bao gồm giống cây trồng và vật nuôi mới, kỹ thuật canh tác hiệu quả hơn. Cung cấp các khóa đào tạo cho người dân về quản lý nông trại, marketing nông sản, và quản lý tài chính. Chú trọng đến việc nâng cao kỹ năng của các hộ gia đình có thu nhập thấp</a:t>
            </a:r>
            <a:endParaRPr lang="en-US" sz="1600">
              <a:latin typeface="+mj-lt"/>
            </a:endParaRPr>
          </a:p>
          <a:p>
            <a:pPr marR="0" algn="l" rtl="0">
              <a:lnSpc>
                <a:spcPct val="100000"/>
              </a:lnSpc>
              <a:spcBef>
                <a:spcPts val="0"/>
              </a:spcBef>
              <a:spcAft>
                <a:spcPts val="0"/>
              </a:spcAft>
            </a:pPr>
            <a:endParaRPr lang="vi-VN" sz="1600">
              <a:latin typeface="+mj-lt"/>
            </a:endParaRPr>
          </a:p>
          <a:p>
            <a:pPr marR="0" algn="l" rtl="0">
              <a:lnSpc>
                <a:spcPct val="100000"/>
              </a:lnSpc>
              <a:spcBef>
                <a:spcPts val="0"/>
              </a:spcBef>
              <a:spcAft>
                <a:spcPts val="0"/>
              </a:spcAft>
            </a:pPr>
            <a:r>
              <a:rPr lang="en-US" sz="1600">
                <a:latin typeface="+mj-lt"/>
              </a:rPr>
              <a:t>-    </a:t>
            </a:r>
            <a:r>
              <a:rPr lang="vi-VN" sz="1600">
                <a:latin typeface="+mj-lt"/>
              </a:rPr>
              <a:t>Đầu tư vào các dự án cơ sở hạ tầng, đặc biệt là giao thông để kết nối các khu vực nông thôn với các thị trường lớn hơn. Điều này có thể giúp giảm chi phí vận chuyển và tăng khả năng tiếp cận thị trường. Xây dựng các cơ sở hạ tầng cộng đồng như trường học, trung tâm y tế, và các cơ sở văn hóa để cải thiện chất lượng cuộc sống</a:t>
            </a:r>
          </a:p>
          <a:p>
            <a:pPr marR="0" algn="l" rtl="0">
              <a:spcBef>
                <a:spcPts val="0"/>
              </a:spcBef>
              <a:spcAft>
                <a:spcPts val="0"/>
              </a:spcAft>
            </a:pPr>
            <a:endParaRPr lang="vi-VN" sz="1600">
              <a:latin typeface="+mj-lt"/>
            </a:endParaRPr>
          </a:p>
        </p:txBody>
      </p:sp>
    </p:spTree>
    <p:extLst>
      <p:ext uri="{BB962C8B-B14F-4D97-AF65-F5344CB8AC3E}">
        <p14:creationId xmlns:p14="http://schemas.microsoft.com/office/powerpoint/2010/main" val="17714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2.3. Giải pháp</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7" name="Google Shape;248;p25">
            <a:extLst>
              <a:ext uri="{FF2B5EF4-FFF2-40B4-BE49-F238E27FC236}">
                <a16:creationId xmlns:a16="http://schemas.microsoft.com/office/drawing/2014/main" id="{30A94DB4-0484-671A-60F2-D7AB9BA4F524}"/>
              </a:ext>
            </a:extLst>
          </p:cNvPr>
          <p:cNvSpPr txBox="1">
            <a:spLocks/>
          </p:cNvSpPr>
          <p:nvPr/>
        </p:nvSpPr>
        <p:spPr>
          <a:xfrm>
            <a:off x="2453922" y="930530"/>
            <a:ext cx="5980236" cy="37546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9pPr>
          </a:lstStyle>
          <a:p>
            <a:pPr marL="285750" marR="0" indent="-285750" algn="l" rtl="0">
              <a:spcBef>
                <a:spcPts val="0"/>
              </a:spcBef>
              <a:spcAft>
                <a:spcPts val="0"/>
              </a:spcAft>
              <a:buFontTx/>
              <a:buChar char="-"/>
            </a:pPr>
            <a:r>
              <a:rPr lang="vi-VN" sz="1600">
                <a:latin typeface="+mj-lt"/>
              </a:rPr>
              <a:t>Hầu hết những người thuộc hộ nghèo/cận nghèo đều thuộc vào độ tuổi lao động, vì vậy chính quyền địa phương cần mở các trung tâm dạy nghề ngắn hạn và dài hạn để hỗ trợ người dân học tập các kỹ năng cần thiết nhằm tìm việc và tăng thu nhập.</a:t>
            </a:r>
          </a:p>
          <a:p>
            <a:pPr marL="285750" marR="0" indent="-285750" algn="l" rtl="0">
              <a:spcBef>
                <a:spcPts val="0"/>
              </a:spcBef>
              <a:spcAft>
                <a:spcPts val="0"/>
              </a:spcAft>
              <a:buFontTx/>
              <a:buChar char="-"/>
            </a:pPr>
            <a:endParaRPr lang="vi-VN" sz="1600">
              <a:latin typeface="+mj-lt"/>
            </a:endParaRPr>
          </a:p>
          <a:p>
            <a:pPr marL="285750" marR="0" indent="-285750" algn="l" rtl="0">
              <a:spcBef>
                <a:spcPts val="0"/>
              </a:spcBef>
              <a:spcAft>
                <a:spcPts val="0"/>
              </a:spcAft>
              <a:buFontTx/>
              <a:buChar char="-"/>
            </a:pPr>
            <a:r>
              <a:rPr lang="vi-VN" sz="1600">
                <a:latin typeface="+mj-lt"/>
              </a:rPr>
              <a:t>Cần ưu tiên hỗ trợ cho các huyện hoặc xã có số lượng người thuộc hộ nghèo/cận nghèo lớn. Cụ thể:</a:t>
            </a:r>
          </a:p>
          <a:p>
            <a:pPr marR="0" algn="l" rtl="0">
              <a:spcBef>
                <a:spcPts val="0"/>
              </a:spcBef>
              <a:spcAft>
                <a:spcPts val="0"/>
              </a:spcAft>
            </a:pPr>
            <a:endParaRPr lang="en-US" sz="1600">
              <a:latin typeface="+mj-lt"/>
            </a:endParaRPr>
          </a:p>
          <a:p>
            <a:pPr marL="285750" marR="0" indent="-285750" algn="l" rtl="0">
              <a:spcBef>
                <a:spcPts val="0"/>
              </a:spcBef>
              <a:spcAft>
                <a:spcPts val="0"/>
              </a:spcAft>
              <a:buFont typeface="Arial" panose="020B0604020202020204" pitchFamily="34" charset="0"/>
              <a:buChar char="•"/>
            </a:pPr>
            <a:r>
              <a:rPr lang="vi-VN" sz="1600">
                <a:latin typeface="+mj-lt"/>
              </a:rPr>
              <a:t>Nếu huyện/xã có số lượng người hộ nghèo/cận nghèo lớn nhưng có độ tuổi trung bình cao hoặc số lượng người nghèo/cận nghèo nằm ngoài độ tuổi lao động, thì nên ưu tiên các chính sách hỗ trợ như: hỗ trợ tiền, hỗ trợ gạo.</a:t>
            </a:r>
          </a:p>
          <a:p>
            <a:pPr marL="285750" marR="0" indent="-285750" algn="l" rtl="0">
              <a:spcBef>
                <a:spcPts val="0"/>
              </a:spcBef>
              <a:spcAft>
                <a:spcPts val="0"/>
              </a:spcAft>
              <a:buFont typeface="Arial" panose="020B0604020202020204" pitchFamily="34" charset="0"/>
              <a:buChar char="•"/>
            </a:pPr>
            <a:r>
              <a:rPr lang="vi-VN" sz="1600">
                <a:latin typeface="+mj-lt"/>
              </a:rPr>
              <a:t>Nếu huyện/xã có số lượng người nghèo/cận nghèo nhiều mà độ tuổi </a:t>
            </a:r>
            <a:r>
              <a:rPr lang="en-US" sz="1600">
                <a:latin typeface="+mj-lt"/>
              </a:rPr>
              <a:t>  </a:t>
            </a:r>
            <a:r>
              <a:rPr lang="vi-VN" sz="1600">
                <a:latin typeface="+mj-lt"/>
              </a:rPr>
              <a:t>trung bình thấp rơi vào độ tuổi lao động, thì nên mở các trung tâm dạy nghề để họ có thể học tập, tích luỹ kỹ năng và kiến thức, từ đó tìm được việc làm phù hợp.</a:t>
            </a:r>
            <a:endParaRPr lang="en-US" sz="1600">
              <a:latin typeface="+mj-lt"/>
            </a:endParaRPr>
          </a:p>
        </p:txBody>
      </p:sp>
    </p:spTree>
    <p:extLst>
      <p:ext uri="{BB962C8B-B14F-4D97-AF65-F5344CB8AC3E}">
        <p14:creationId xmlns:p14="http://schemas.microsoft.com/office/powerpoint/2010/main" val="1688293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mt="50000"/>
          </a:blip>
          <a:srcRect t="1630" b="2483"/>
          <a:stretch/>
        </p:blipFill>
        <p:spPr>
          <a:xfrm>
            <a:off x="5928950" y="918225"/>
            <a:ext cx="2300475" cy="3308876"/>
          </a:xfrm>
          <a:prstGeom prst="rect">
            <a:avLst/>
          </a:prstGeom>
          <a:noFill/>
          <a:ln>
            <a:noFill/>
          </a:ln>
        </p:spPr>
      </p:pic>
      <p:sp>
        <p:nvSpPr>
          <p:cNvPr id="88" name="Google Shape;88;p15"/>
          <p:cNvSpPr txBox="1"/>
          <p:nvPr/>
        </p:nvSpPr>
        <p:spPr>
          <a:xfrm>
            <a:off x="6340775" y="1317875"/>
            <a:ext cx="1491300" cy="2515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9600" b="1">
                <a:solidFill>
                  <a:schemeClr val="lt1"/>
                </a:solidFill>
                <a:latin typeface="Inria Serif"/>
                <a:ea typeface="Inria Serif"/>
                <a:cs typeface="Inria Serif"/>
                <a:sym typeface="Inria Serif"/>
              </a:rPr>
              <a:t>3</a:t>
            </a:r>
            <a:endParaRPr sz="9600" b="1">
              <a:solidFill>
                <a:schemeClr val="lt1"/>
              </a:solidFill>
              <a:latin typeface="Inria Serif"/>
              <a:ea typeface="Inria Serif"/>
              <a:cs typeface="Inria Serif"/>
              <a:sym typeface="Inria Serif"/>
            </a:endParaRPr>
          </a:p>
        </p:txBody>
      </p:sp>
      <p:sp>
        <p:nvSpPr>
          <p:cNvPr id="89" name="Google Shape;89;p15"/>
          <p:cNvSpPr txBox="1">
            <a:spLocks noGrp="1"/>
          </p:cNvSpPr>
          <p:nvPr>
            <p:ph type="ctrTitle"/>
          </p:nvPr>
        </p:nvSpPr>
        <p:spPr>
          <a:xfrm>
            <a:off x="670243" y="1854144"/>
            <a:ext cx="4746000" cy="1159800"/>
          </a:xfrm>
          <a:prstGeom prst="rect">
            <a:avLst/>
          </a:prstGeom>
        </p:spPr>
        <p:txBody>
          <a:bodyPr spcFirstLastPara="1" wrap="square" lIns="0" tIns="0" rIns="0" bIns="0" anchor="b" anchorCtr="0">
            <a:noAutofit/>
          </a:bodyPr>
          <a:lstStyle/>
          <a:p>
            <a:r>
              <a:rPr lang="vi-VN" b="1">
                <a:latin typeface="+mn-lt"/>
              </a:rPr>
              <a:t>Phần </a:t>
            </a:r>
            <a:r>
              <a:rPr lang="en-US" b="1">
                <a:latin typeface="+mn-lt"/>
              </a:rPr>
              <a:t>3</a:t>
            </a:r>
            <a:r>
              <a:rPr lang="vi-VN" b="1">
                <a:latin typeface="+mn-lt"/>
              </a:rPr>
              <a:t>:</a:t>
            </a:r>
            <a:r>
              <a:rPr lang="en-US" b="1">
                <a:latin typeface="+mn-lt"/>
              </a:rPr>
              <a:t> Phân tích yếu tố dân tộc</a:t>
            </a:r>
            <a:br>
              <a:rPr lang="vi-VN" sz="3600" b="1">
                <a:latin typeface="+mn-lt"/>
              </a:rPr>
            </a:br>
            <a:endParaRPr lang="vi-VN" b="1">
              <a:latin typeface="+mn-lt"/>
            </a:endParaRPr>
          </a:p>
        </p:txBody>
      </p:sp>
    </p:spTree>
    <p:extLst>
      <p:ext uri="{BB962C8B-B14F-4D97-AF65-F5344CB8AC3E}">
        <p14:creationId xmlns:p14="http://schemas.microsoft.com/office/powerpoint/2010/main" val="277363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455700" y="823775"/>
            <a:ext cx="1822136"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b="1">
                <a:latin typeface="+mn-lt"/>
              </a:rPr>
              <a:t>Nội dung Công việc cần thực hiện trong tuần </a:t>
            </a:r>
            <a:r>
              <a:rPr lang="en-US" b="1">
                <a:latin typeface="+mn-lt"/>
              </a:rPr>
              <a:t>4</a:t>
            </a:r>
            <a:endParaRPr b="1">
              <a:latin typeface="+mn-lt"/>
            </a:endParaRPr>
          </a:p>
        </p:txBody>
      </p:sp>
      <p:sp>
        <p:nvSpPr>
          <p:cNvPr id="80" name="Google Shape;80;p14"/>
          <p:cNvSpPr txBox="1">
            <a:spLocks noGrp="1"/>
          </p:cNvSpPr>
          <p:nvPr>
            <p:ph type="body" idx="1"/>
          </p:nvPr>
        </p:nvSpPr>
        <p:spPr>
          <a:xfrm>
            <a:off x="2729117" y="1148125"/>
            <a:ext cx="6088311" cy="3407546"/>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vi-VN">
                <a:latin typeface="+mn-lt"/>
              </a:rPr>
              <a:t>Công việc tuần này:</a:t>
            </a:r>
          </a:p>
          <a:p>
            <a:pPr marL="0" lvl="0" indent="0" algn="l" rtl="0">
              <a:spcBef>
                <a:spcPts val="0"/>
              </a:spcBef>
              <a:spcAft>
                <a:spcPts val="0"/>
              </a:spcAft>
              <a:buClr>
                <a:schemeClr val="dk1"/>
              </a:buClr>
              <a:buSzPts val="1100"/>
              <a:buFont typeface="Arial"/>
              <a:buNone/>
            </a:pPr>
            <a:r>
              <a:rPr lang="vi-VN">
                <a:latin typeface="+mn-lt"/>
              </a:rPr>
              <a:t>+ Phân tích thêm chi tiết độ tuổi, dân tộc</a:t>
            </a:r>
          </a:p>
          <a:p>
            <a:pPr marL="0" lvl="0" indent="0" algn="l" rtl="0">
              <a:spcBef>
                <a:spcPts val="0"/>
              </a:spcBef>
              <a:spcAft>
                <a:spcPts val="0"/>
              </a:spcAft>
              <a:buClr>
                <a:schemeClr val="dk1"/>
              </a:buClr>
              <a:buSzPts val="1100"/>
              <a:buFont typeface="Arial"/>
              <a:buNone/>
            </a:pPr>
            <a:r>
              <a:rPr lang="vi-VN">
                <a:latin typeface="+mn-lt"/>
              </a:rPr>
              <a:t>+ Bắt đầu hoàn chỉnh Word</a:t>
            </a:r>
            <a:endParaRPr lang="en-US">
              <a:latin typeface="+mn-lt"/>
            </a:endParaRPr>
          </a:p>
        </p:txBody>
      </p:sp>
      <p:sp>
        <p:nvSpPr>
          <p:cNvPr id="82" name="Google Shape;82;p1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65198" y="158575"/>
            <a:ext cx="1623900"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3</a:t>
            </a:r>
            <a:r>
              <a:rPr lang="vi-VN" b="1">
                <a:latin typeface="+mn-lt"/>
              </a:rPr>
              <a:t>.1.</a:t>
            </a:r>
            <a:r>
              <a:rPr lang="en-US" b="1">
                <a:latin typeface="+mn-lt"/>
              </a:rPr>
              <a:t>Phân tích số lượng người nghèo/cận nghèo theo từng dân tộc ở huyện Đắk Glong</a:t>
            </a:r>
            <a:br>
              <a:rPr lang="en-US" b="1">
                <a:latin typeface="+mn-lt"/>
              </a:rPr>
            </a:br>
            <a:r>
              <a:rPr lang="en-US" b="1">
                <a:latin typeface="+mn-lt"/>
              </a:rPr>
              <a:t>vào năm 2022</a:t>
            </a:r>
            <a:endParaRPr b="1">
              <a:latin typeface="+mn-lt"/>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10" name="TextBox 9">
            <a:extLst>
              <a:ext uri="{FF2B5EF4-FFF2-40B4-BE49-F238E27FC236}">
                <a16:creationId xmlns:a16="http://schemas.microsoft.com/office/drawing/2014/main" id="{61C1FDEB-7A5D-EFAA-6948-01AF9B7D01E0}"/>
              </a:ext>
            </a:extLst>
          </p:cNvPr>
          <p:cNvSpPr txBox="1"/>
          <p:nvPr/>
        </p:nvSpPr>
        <p:spPr>
          <a:xfrm>
            <a:off x="2400300" y="1004207"/>
            <a:ext cx="2547257" cy="369332"/>
          </a:xfrm>
          <a:prstGeom prst="rect">
            <a:avLst/>
          </a:prstGeom>
          <a:noFill/>
        </p:spPr>
        <p:txBody>
          <a:bodyPr wrap="square" rtlCol="0">
            <a:spAutoFit/>
          </a:bodyPr>
          <a:lstStyle/>
          <a:p>
            <a:r>
              <a:rPr lang="en-US" sz="1800" b="1">
                <a:solidFill>
                  <a:schemeClr val="accent1"/>
                </a:solidFill>
              </a:rPr>
              <a:t>a. Biểu đồ biểu diễn</a:t>
            </a:r>
          </a:p>
        </p:txBody>
      </p:sp>
      <p:pic>
        <p:nvPicPr>
          <p:cNvPr id="3" name="Picture 2" descr="A graph with blue and white text&#10;&#10;Description automatically generated">
            <a:extLst>
              <a:ext uri="{FF2B5EF4-FFF2-40B4-BE49-F238E27FC236}">
                <a16:creationId xmlns:a16="http://schemas.microsoft.com/office/drawing/2014/main" id="{26405CDD-59AB-FC03-CAC7-71024DDA86A2}"/>
              </a:ext>
            </a:extLst>
          </p:cNvPr>
          <p:cNvPicPr>
            <a:picLocks noChangeAspect="1"/>
          </p:cNvPicPr>
          <p:nvPr/>
        </p:nvPicPr>
        <p:blipFill>
          <a:blip r:embed="rId3"/>
          <a:stretch>
            <a:fillRect/>
          </a:stretch>
        </p:blipFill>
        <p:spPr>
          <a:xfrm>
            <a:off x="2394108" y="1373539"/>
            <a:ext cx="6749892" cy="3755923"/>
          </a:xfrm>
          <a:prstGeom prst="rect">
            <a:avLst/>
          </a:prstGeom>
        </p:spPr>
      </p:pic>
    </p:spTree>
    <p:extLst>
      <p:ext uri="{BB962C8B-B14F-4D97-AF65-F5344CB8AC3E}">
        <p14:creationId xmlns:p14="http://schemas.microsoft.com/office/powerpoint/2010/main" val="75013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382631" y="1461935"/>
            <a:ext cx="6747354" cy="2646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Quan sát biểu đồ ta thấy :</a:t>
            </a:r>
          </a:p>
          <a:p>
            <a:pPr marL="285750" indent="-285750">
              <a:buSzPts val="2000"/>
              <a:buFontTx/>
              <a:buChar char="-"/>
            </a:pPr>
            <a:r>
              <a:rPr lang="en-US" sz="1600">
                <a:solidFill>
                  <a:schemeClr val="accent1"/>
                </a:solidFill>
                <a:latin typeface="+mn-lt"/>
              </a:rPr>
              <a:t>Dân tộc HMông có số lượng người nghèo/cận nghèo nhiều nhất chiếm khoảng 52.57% số lượng người nghèo/cận nghèo trên toàn huyện Đắk Glong.Tiếp đến là các dân tộc như: Kinh,M’Nông,Mạ cũng có số lượng người nghèo/cận nghèo khá cao chiếm khoảng 37.25% số lượng người nghèo/cận nghèo trên toàn bộ huyện Đắk Glong</a:t>
            </a:r>
          </a:p>
          <a:p>
            <a:pPr marL="285750" indent="-285750">
              <a:buSzPts val="2000"/>
              <a:buFontTx/>
              <a:buChar char="-"/>
            </a:pPr>
            <a:r>
              <a:rPr lang="en-US" sz="1600">
                <a:solidFill>
                  <a:schemeClr val="accent1"/>
                </a:solidFill>
                <a:latin typeface="+mn-lt"/>
              </a:rPr>
              <a:t>Một số dân tộc có ít số lượng người nghèo/cận nghèo giống như là:Ba-Na,Chu-Ru,Cơ Tu..., chiếm khoảng 10.18% số lượng người nghèo/cận nghèo trên toàn bộ huyện Đắk Glong</a:t>
            </a:r>
          </a:p>
          <a:p>
            <a:pPr marL="285750" indent="-285750">
              <a:buSzPts val="2000"/>
              <a:buFontTx/>
              <a:buChar char="-"/>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p:txBody>
      </p:sp>
    </p:spTree>
    <p:extLst>
      <p:ext uri="{BB962C8B-B14F-4D97-AF65-F5344CB8AC3E}">
        <p14:creationId xmlns:p14="http://schemas.microsoft.com/office/powerpoint/2010/main" val="3184320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65197" y="158575"/>
            <a:ext cx="2096309" cy="388690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3</a:t>
            </a:r>
            <a:r>
              <a:rPr lang="vi-VN" b="1">
                <a:latin typeface="+mn-lt"/>
              </a:rPr>
              <a:t>.</a:t>
            </a:r>
            <a:r>
              <a:rPr lang="en-US" b="1">
                <a:latin typeface="+mn-lt"/>
              </a:rPr>
              <a:t>2</a:t>
            </a:r>
            <a:r>
              <a:rPr lang="vi-VN" b="1">
                <a:latin typeface="+mn-lt"/>
              </a:rPr>
              <a:t>.</a:t>
            </a:r>
            <a:r>
              <a:rPr lang="en-US" b="1">
                <a:latin typeface="+mn-lt"/>
              </a:rPr>
              <a:t>Phân tích số lượng người nghèo/cận nghèo theo từng dân tộc ở xã Quảng Hoà thuộc huyện Đắk Glong</a:t>
            </a:r>
            <a:br>
              <a:rPr lang="en-US" b="1">
                <a:latin typeface="+mn-lt"/>
              </a:rPr>
            </a:br>
            <a:r>
              <a:rPr lang="en-US" b="1">
                <a:latin typeface="+mn-lt"/>
              </a:rPr>
              <a:t>vào năm 2022</a:t>
            </a:r>
            <a:endParaRPr b="1">
              <a:latin typeface="+mn-lt"/>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10" name="TextBox 9">
            <a:extLst>
              <a:ext uri="{FF2B5EF4-FFF2-40B4-BE49-F238E27FC236}">
                <a16:creationId xmlns:a16="http://schemas.microsoft.com/office/drawing/2014/main" id="{61C1FDEB-7A5D-EFAA-6948-01AF9B7D01E0}"/>
              </a:ext>
            </a:extLst>
          </p:cNvPr>
          <p:cNvSpPr txBox="1"/>
          <p:nvPr/>
        </p:nvSpPr>
        <p:spPr>
          <a:xfrm>
            <a:off x="2400300" y="1004207"/>
            <a:ext cx="2547257" cy="369332"/>
          </a:xfrm>
          <a:prstGeom prst="rect">
            <a:avLst/>
          </a:prstGeom>
          <a:noFill/>
        </p:spPr>
        <p:txBody>
          <a:bodyPr wrap="square" rtlCol="0">
            <a:spAutoFit/>
          </a:bodyPr>
          <a:lstStyle/>
          <a:p>
            <a:r>
              <a:rPr lang="en-US" sz="1800" b="1">
                <a:solidFill>
                  <a:schemeClr val="accent1"/>
                </a:solidFill>
              </a:rPr>
              <a:t>a. Biểu đồ biểu diễn</a:t>
            </a:r>
          </a:p>
        </p:txBody>
      </p:sp>
      <p:pic>
        <p:nvPicPr>
          <p:cNvPr id="3" name="Picture 2" descr="A screenshot of a graph&#10;&#10;Description automatically generated">
            <a:extLst>
              <a:ext uri="{FF2B5EF4-FFF2-40B4-BE49-F238E27FC236}">
                <a16:creationId xmlns:a16="http://schemas.microsoft.com/office/drawing/2014/main" id="{CA4FAB04-635D-3BC4-6FB2-0276D7E3B2B4}"/>
              </a:ext>
            </a:extLst>
          </p:cNvPr>
          <p:cNvPicPr>
            <a:picLocks noChangeAspect="1"/>
          </p:cNvPicPr>
          <p:nvPr/>
        </p:nvPicPr>
        <p:blipFill>
          <a:blip r:embed="rId3"/>
          <a:stretch>
            <a:fillRect/>
          </a:stretch>
        </p:blipFill>
        <p:spPr>
          <a:xfrm>
            <a:off x="2408562" y="1323502"/>
            <a:ext cx="6735438" cy="3812721"/>
          </a:xfrm>
          <a:prstGeom prst="rect">
            <a:avLst/>
          </a:prstGeom>
        </p:spPr>
      </p:pic>
    </p:spTree>
    <p:extLst>
      <p:ext uri="{BB962C8B-B14F-4D97-AF65-F5344CB8AC3E}">
        <p14:creationId xmlns:p14="http://schemas.microsoft.com/office/powerpoint/2010/main" val="171364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382631" y="1461935"/>
            <a:ext cx="6747354" cy="2646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Quan sát biểu đồ ta thấy :</a:t>
            </a:r>
          </a:p>
          <a:p>
            <a:pPr marL="285750" indent="-285750">
              <a:buSzPts val="2000"/>
              <a:buFontTx/>
              <a:buChar char="-"/>
            </a:pPr>
            <a:r>
              <a:rPr lang="en-US" sz="1600">
                <a:solidFill>
                  <a:schemeClr val="accent1"/>
                </a:solidFill>
                <a:latin typeface="+mn-lt"/>
              </a:rPr>
              <a:t>Dân tộc HMông có số lượng người nghèo/cận nghèo nhiều nhất chiếm hơn 90.28% số lượng người nghèo/cận nghèo trên toàn xã Quảng Hoà.Tiếp đến là các dân tộc như: Tày,M’Nông,Dao cũng có số lượng người nghèo/cận nghèo khá cao chiếm hơn 7.74% số lượng người nghèo/cận nghèo trên toàn xã Quảng Hoà </a:t>
            </a:r>
          </a:p>
          <a:p>
            <a:pPr marL="285750" indent="-285750">
              <a:buSzPts val="2000"/>
              <a:buFontTx/>
              <a:buChar char="-"/>
            </a:pPr>
            <a:r>
              <a:rPr lang="en-US" sz="1600">
                <a:solidFill>
                  <a:schemeClr val="accent1"/>
                </a:solidFill>
                <a:latin typeface="+mn-lt"/>
              </a:rPr>
              <a:t>Một số dân tộc có ít số lượng người nghèo/cận nghèo giống như là:Mường,Mạ,Nùng..., chiếm khoảng 1.98% trên toàn xã Quảng Hoà</a:t>
            </a:r>
          </a:p>
          <a:p>
            <a:pPr marL="285750" indent="-285750">
              <a:buSzPts val="2000"/>
              <a:buFontTx/>
              <a:buChar char="-"/>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p:txBody>
      </p:sp>
    </p:spTree>
    <p:extLst>
      <p:ext uri="{BB962C8B-B14F-4D97-AF65-F5344CB8AC3E}">
        <p14:creationId xmlns:p14="http://schemas.microsoft.com/office/powerpoint/2010/main" val="1828609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65198" y="158575"/>
            <a:ext cx="1623900"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3</a:t>
            </a:r>
            <a:r>
              <a:rPr lang="vi-VN" b="1">
                <a:latin typeface="+mn-lt"/>
              </a:rPr>
              <a:t>.</a:t>
            </a:r>
            <a:r>
              <a:rPr lang="en-US" b="1">
                <a:latin typeface="+mn-lt"/>
              </a:rPr>
              <a:t>3</a:t>
            </a:r>
            <a:r>
              <a:rPr lang="vi-VN" b="1">
                <a:latin typeface="+mn-lt"/>
              </a:rPr>
              <a:t>.</a:t>
            </a:r>
            <a:r>
              <a:rPr lang="en-US" b="1">
                <a:latin typeface="+mn-lt"/>
              </a:rPr>
              <a:t>Phân tích số lượng người nghèo/cận nghèo theo từng dân tộc ở  huyện Cư Jut</a:t>
            </a:r>
            <a:br>
              <a:rPr lang="en-US" b="1">
                <a:latin typeface="+mn-lt"/>
              </a:rPr>
            </a:br>
            <a:r>
              <a:rPr lang="en-US" b="1">
                <a:latin typeface="+mn-lt"/>
              </a:rPr>
              <a:t>vào năm 2022</a:t>
            </a:r>
            <a:endParaRPr b="1">
              <a:latin typeface="+mn-lt"/>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10" name="TextBox 9">
            <a:extLst>
              <a:ext uri="{FF2B5EF4-FFF2-40B4-BE49-F238E27FC236}">
                <a16:creationId xmlns:a16="http://schemas.microsoft.com/office/drawing/2014/main" id="{61C1FDEB-7A5D-EFAA-6948-01AF9B7D01E0}"/>
              </a:ext>
            </a:extLst>
          </p:cNvPr>
          <p:cNvSpPr txBox="1"/>
          <p:nvPr/>
        </p:nvSpPr>
        <p:spPr>
          <a:xfrm>
            <a:off x="2400300" y="1004207"/>
            <a:ext cx="2547257" cy="369332"/>
          </a:xfrm>
          <a:prstGeom prst="rect">
            <a:avLst/>
          </a:prstGeom>
          <a:noFill/>
        </p:spPr>
        <p:txBody>
          <a:bodyPr wrap="square" rtlCol="0">
            <a:spAutoFit/>
          </a:bodyPr>
          <a:lstStyle/>
          <a:p>
            <a:r>
              <a:rPr lang="en-US" sz="1800" b="1">
                <a:solidFill>
                  <a:schemeClr val="accent1"/>
                </a:solidFill>
              </a:rPr>
              <a:t>a. Biểu đồ biểu diễn</a:t>
            </a:r>
          </a:p>
        </p:txBody>
      </p:sp>
      <p:pic>
        <p:nvPicPr>
          <p:cNvPr id="5" name="Picture 4" descr="A graph of a number of blue bars&#10;&#10;Description automatically generated with medium confidence">
            <a:extLst>
              <a:ext uri="{FF2B5EF4-FFF2-40B4-BE49-F238E27FC236}">
                <a16:creationId xmlns:a16="http://schemas.microsoft.com/office/drawing/2014/main" id="{0EB98E72-CEC7-7F09-8FAA-FE88A234D324}"/>
              </a:ext>
            </a:extLst>
          </p:cNvPr>
          <p:cNvPicPr>
            <a:picLocks noChangeAspect="1"/>
          </p:cNvPicPr>
          <p:nvPr/>
        </p:nvPicPr>
        <p:blipFill>
          <a:blip r:embed="rId3"/>
          <a:stretch>
            <a:fillRect/>
          </a:stretch>
        </p:blipFill>
        <p:spPr>
          <a:xfrm>
            <a:off x="2304860" y="1373538"/>
            <a:ext cx="6839140" cy="3769911"/>
          </a:xfrm>
          <a:prstGeom prst="rect">
            <a:avLst/>
          </a:prstGeom>
        </p:spPr>
      </p:pic>
    </p:spTree>
    <p:extLst>
      <p:ext uri="{BB962C8B-B14F-4D97-AF65-F5344CB8AC3E}">
        <p14:creationId xmlns:p14="http://schemas.microsoft.com/office/powerpoint/2010/main" val="530913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382631" y="1461935"/>
            <a:ext cx="6747354" cy="2646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Quan sát biểu đồ ta thấy :</a:t>
            </a:r>
          </a:p>
          <a:p>
            <a:pPr marL="285750" indent="-285750">
              <a:buSzPts val="2000"/>
              <a:buFontTx/>
              <a:buChar char="-"/>
            </a:pPr>
            <a:r>
              <a:rPr lang="en-US" sz="1600">
                <a:solidFill>
                  <a:schemeClr val="accent1"/>
                </a:solidFill>
                <a:latin typeface="+mn-lt"/>
              </a:rPr>
              <a:t>Dân tộc Kinh có số lượng người nghèo/cận nghèo nhiều nhất chiếm khoảng 49.41% số lượng người nghèo/cận nghèo trên toàn huyện Cư Jut.Tiếp đến là các dân tộc như: Tày,Nùng,Ê-Đê cũng có số lượng người nghèo/cận nghèo khá cao chiếm khoảng 33.63% số lượng người nghèo/cận nghèo trên toàn bộ huyện Cư Jut</a:t>
            </a:r>
          </a:p>
          <a:p>
            <a:pPr marL="285750" indent="-285750">
              <a:buSzPts val="2000"/>
              <a:buFontTx/>
              <a:buChar char="-"/>
            </a:pPr>
            <a:r>
              <a:rPr lang="en-US" sz="1600">
                <a:solidFill>
                  <a:schemeClr val="accent1"/>
                </a:solidFill>
                <a:latin typeface="+mn-lt"/>
              </a:rPr>
              <a:t>Một số dân tộc có ít số lượng người nghèo/cận nghèo giống như là:Dao,Khmer,Thái..., chiếm khoảng 16.96% số lượng người nghèo/cận nghèo trên toàn bộ huyện Cư Jut</a:t>
            </a:r>
          </a:p>
          <a:p>
            <a:pPr marL="285750" indent="-285750">
              <a:buSzPts val="2000"/>
              <a:buFontTx/>
              <a:buChar char="-"/>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p:txBody>
      </p:sp>
    </p:spTree>
    <p:extLst>
      <p:ext uri="{BB962C8B-B14F-4D97-AF65-F5344CB8AC3E}">
        <p14:creationId xmlns:p14="http://schemas.microsoft.com/office/powerpoint/2010/main" val="2488190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65197" y="75498"/>
            <a:ext cx="1794231"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3</a:t>
            </a:r>
            <a:r>
              <a:rPr lang="vi-VN" b="1">
                <a:latin typeface="+mn-lt"/>
              </a:rPr>
              <a:t>.</a:t>
            </a:r>
            <a:r>
              <a:rPr lang="en-US" b="1">
                <a:latin typeface="+mn-lt"/>
              </a:rPr>
              <a:t>4</a:t>
            </a:r>
            <a:r>
              <a:rPr lang="vi-VN" b="1">
                <a:latin typeface="+mn-lt"/>
              </a:rPr>
              <a:t>.</a:t>
            </a:r>
            <a:r>
              <a:rPr lang="en-US" b="1">
                <a:latin typeface="+mn-lt"/>
              </a:rPr>
              <a:t>Phân tích số lượng người nghèo/cận nghèo theo từng dân tộc ở xã </a:t>
            </a:r>
            <a:br>
              <a:rPr lang="en-US" b="1">
                <a:latin typeface="+mn-lt"/>
              </a:rPr>
            </a:br>
            <a:r>
              <a:rPr lang="en-US" b="1">
                <a:latin typeface="+mn-lt"/>
              </a:rPr>
              <a:t>Đắk D’Rông thuộc huyện Cư Jut</a:t>
            </a:r>
            <a:br>
              <a:rPr lang="en-US" b="1">
                <a:latin typeface="+mn-lt"/>
              </a:rPr>
            </a:br>
            <a:r>
              <a:rPr lang="en-US" b="1">
                <a:latin typeface="+mn-lt"/>
              </a:rPr>
              <a:t>vào năm 2022</a:t>
            </a:r>
            <a:endParaRPr b="1">
              <a:latin typeface="+mn-lt"/>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10" name="TextBox 9">
            <a:extLst>
              <a:ext uri="{FF2B5EF4-FFF2-40B4-BE49-F238E27FC236}">
                <a16:creationId xmlns:a16="http://schemas.microsoft.com/office/drawing/2014/main" id="{61C1FDEB-7A5D-EFAA-6948-01AF9B7D01E0}"/>
              </a:ext>
            </a:extLst>
          </p:cNvPr>
          <p:cNvSpPr txBox="1"/>
          <p:nvPr/>
        </p:nvSpPr>
        <p:spPr>
          <a:xfrm>
            <a:off x="2400300" y="1004207"/>
            <a:ext cx="2547257" cy="369332"/>
          </a:xfrm>
          <a:prstGeom prst="rect">
            <a:avLst/>
          </a:prstGeom>
          <a:noFill/>
        </p:spPr>
        <p:txBody>
          <a:bodyPr wrap="square" rtlCol="0">
            <a:spAutoFit/>
          </a:bodyPr>
          <a:lstStyle/>
          <a:p>
            <a:r>
              <a:rPr lang="en-US" sz="1800" b="1">
                <a:solidFill>
                  <a:schemeClr val="accent1"/>
                </a:solidFill>
              </a:rPr>
              <a:t>a. Biểu đồ biểu diễn</a:t>
            </a:r>
          </a:p>
        </p:txBody>
      </p:sp>
      <p:pic>
        <p:nvPicPr>
          <p:cNvPr id="3" name="Picture 2" descr="A graph of different colored squares&#10;&#10;Description automatically generated with medium confidence">
            <a:extLst>
              <a:ext uri="{FF2B5EF4-FFF2-40B4-BE49-F238E27FC236}">
                <a16:creationId xmlns:a16="http://schemas.microsoft.com/office/drawing/2014/main" id="{621A2E1A-006F-DA2E-ED11-676526C70775}"/>
              </a:ext>
            </a:extLst>
          </p:cNvPr>
          <p:cNvPicPr>
            <a:picLocks noChangeAspect="1"/>
          </p:cNvPicPr>
          <p:nvPr/>
        </p:nvPicPr>
        <p:blipFill>
          <a:blip r:embed="rId3"/>
          <a:stretch>
            <a:fillRect/>
          </a:stretch>
        </p:blipFill>
        <p:spPr>
          <a:xfrm>
            <a:off x="2340104" y="1373539"/>
            <a:ext cx="6803896" cy="3888921"/>
          </a:xfrm>
          <a:prstGeom prst="rect">
            <a:avLst/>
          </a:prstGeom>
        </p:spPr>
      </p:pic>
    </p:spTree>
    <p:extLst>
      <p:ext uri="{BB962C8B-B14F-4D97-AF65-F5344CB8AC3E}">
        <p14:creationId xmlns:p14="http://schemas.microsoft.com/office/powerpoint/2010/main" val="1838428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382631" y="1461935"/>
            <a:ext cx="6747354" cy="2646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Quan sát biểu đồ ta thấy :</a:t>
            </a:r>
          </a:p>
          <a:p>
            <a:pPr marL="285750" indent="-285750">
              <a:buSzPts val="2000"/>
              <a:buFont typeface="Arial" panose="020B0604020202020204" pitchFamily="34" charset="0"/>
              <a:buChar char="•"/>
            </a:pPr>
            <a:r>
              <a:rPr lang="en-US" sz="1600">
                <a:solidFill>
                  <a:schemeClr val="accent1"/>
                </a:solidFill>
                <a:latin typeface="+mn-lt"/>
              </a:rPr>
              <a:t>Dân tộc HMông có số lượng người nghèo/cận nghèo nhiều nhất chiếm hơn 44.68% số lượng người nghèo/cận nghèo trên toàn xã Đắk D’Rông.Tiếp đến là các dân tộc như:Nùng,Tày,M’Nông cũng có số lượng người nghèo/cận nghèo khá cao chiếm hơn 49.7% số lượng người nghèo/cận nghèo trên toàn xã Đắk D’Rông</a:t>
            </a:r>
          </a:p>
          <a:p>
            <a:pPr marL="285750" indent="-285750">
              <a:buSzPts val="2000"/>
              <a:buFont typeface="Arial" panose="020B0604020202020204" pitchFamily="34" charset="0"/>
              <a:buChar char="•"/>
            </a:pPr>
            <a:r>
              <a:rPr lang="en-US" sz="1600">
                <a:solidFill>
                  <a:schemeClr val="accent1"/>
                </a:solidFill>
                <a:latin typeface="+mn-lt"/>
              </a:rPr>
              <a:t>Một số dân tộc có ít số lượng người nghèo/cận nghèo giống như là: Ê-đê,Kinh,Dao..., chiếm khoảng 5.62% số lượng người nghèo/cận        nghèo trên toàn xã Đắk D’Rông</a:t>
            </a:r>
          </a:p>
          <a:p>
            <a:pPr marL="285750" indent="-285750">
              <a:buSzPts val="2000"/>
              <a:buFontTx/>
              <a:buChar char="-"/>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p:txBody>
      </p:sp>
    </p:spTree>
    <p:extLst>
      <p:ext uri="{BB962C8B-B14F-4D97-AF65-F5344CB8AC3E}">
        <p14:creationId xmlns:p14="http://schemas.microsoft.com/office/powerpoint/2010/main" val="40195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65197" y="75498"/>
            <a:ext cx="1794231"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3</a:t>
            </a:r>
            <a:r>
              <a:rPr lang="vi-VN" b="1">
                <a:latin typeface="+mn-lt"/>
              </a:rPr>
              <a:t>.</a:t>
            </a:r>
            <a:r>
              <a:rPr lang="en-US" b="1">
                <a:latin typeface="+mn-lt"/>
              </a:rPr>
              <a:t>5</a:t>
            </a:r>
            <a:r>
              <a:rPr lang="vi-VN" b="1">
                <a:latin typeface="+mn-lt"/>
              </a:rPr>
              <a:t>.</a:t>
            </a:r>
            <a:r>
              <a:rPr lang="en-US" b="1">
                <a:latin typeface="+mn-lt"/>
              </a:rPr>
              <a:t>Phân tích số lượng người nghèo/cận nghèo theo từng dân tộc ở huyện</a:t>
            </a:r>
            <a:br>
              <a:rPr lang="en-US" b="1">
                <a:latin typeface="+mn-lt"/>
              </a:rPr>
            </a:br>
            <a:r>
              <a:rPr lang="en-US" b="1">
                <a:latin typeface="+mn-lt"/>
              </a:rPr>
              <a:t>Đắk R'Lấp</a:t>
            </a:r>
            <a:br>
              <a:rPr lang="en-US" b="1">
                <a:latin typeface="+mn-lt"/>
              </a:rPr>
            </a:br>
            <a:r>
              <a:rPr lang="en-US" b="1">
                <a:latin typeface="+mn-lt"/>
              </a:rPr>
              <a:t>vào năm 2022</a:t>
            </a:r>
            <a:br>
              <a:rPr lang="en-US" b="1">
                <a:latin typeface="+mn-lt"/>
              </a:rPr>
            </a:br>
            <a:endParaRPr b="1">
              <a:latin typeface="+mn-lt"/>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10" name="TextBox 9">
            <a:extLst>
              <a:ext uri="{FF2B5EF4-FFF2-40B4-BE49-F238E27FC236}">
                <a16:creationId xmlns:a16="http://schemas.microsoft.com/office/drawing/2014/main" id="{61C1FDEB-7A5D-EFAA-6948-01AF9B7D01E0}"/>
              </a:ext>
            </a:extLst>
          </p:cNvPr>
          <p:cNvSpPr txBox="1"/>
          <p:nvPr/>
        </p:nvSpPr>
        <p:spPr>
          <a:xfrm>
            <a:off x="2400300" y="1004207"/>
            <a:ext cx="2547257" cy="369332"/>
          </a:xfrm>
          <a:prstGeom prst="rect">
            <a:avLst/>
          </a:prstGeom>
          <a:noFill/>
        </p:spPr>
        <p:txBody>
          <a:bodyPr wrap="square" rtlCol="0">
            <a:spAutoFit/>
          </a:bodyPr>
          <a:lstStyle/>
          <a:p>
            <a:r>
              <a:rPr lang="en-US" sz="1800" b="1">
                <a:solidFill>
                  <a:schemeClr val="accent1"/>
                </a:solidFill>
              </a:rPr>
              <a:t>a. Biểu đồ biểu diễn</a:t>
            </a:r>
          </a:p>
        </p:txBody>
      </p:sp>
      <p:pic>
        <p:nvPicPr>
          <p:cNvPr id="4" name="Picture 3" descr="A graph with blue and white bars&#10;&#10;Description automatically generated with medium confidence">
            <a:extLst>
              <a:ext uri="{FF2B5EF4-FFF2-40B4-BE49-F238E27FC236}">
                <a16:creationId xmlns:a16="http://schemas.microsoft.com/office/drawing/2014/main" id="{EFCD0F86-2949-54A7-F469-708C3DE8090C}"/>
              </a:ext>
            </a:extLst>
          </p:cNvPr>
          <p:cNvPicPr>
            <a:picLocks noChangeAspect="1"/>
          </p:cNvPicPr>
          <p:nvPr/>
        </p:nvPicPr>
        <p:blipFill>
          <a:blip r:embed="rId3"/>
          <a:stretch>
            <a:fillRect/>
          </a:stretch>
        </p:blipFill>
        <p:spPr>
          <a:xfrm>
            <a:off x="2400300" y="1373539"/>
            <a:ext cx="6670221" cy="3696055"/>
          </a:xfrm>
          <a:prstGeom prst="rect">
            <a:avLst/>
          </a:prstGeom>
        </p:spPr>
      </p:pic>
    </p:spTree>
    <p:extLst>
      <p:ext uri="{BB962C8B-B14F-4D97-AF65-F5344CB8AC3E}">
        <p14:creationId xmlns:p14="http://schemas.microsoft.com/office/powerpoint/2010/main" val="2188433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382631" y="1461935"/>
            <a:ext cx="6747354" cy="2646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Quan sát biểu đồ ta thấy :</a:t>
            </a:r>
          </a:p>
          <a:p>
            <a:pPr marL="285750" indent="-285750">
              <a:buSzPts val="2000"/>
              <a:buFontTx/>
              <a:buChar char="-"/>
            </a:pPr>
            <a:r>
              <a:rPr lang="en-US" sz="1600">
                <a:solidFill>
                  <a:schemeClr val="accent1"/>
                </a:solidFill>
                <a:latin typeface="+mn-lt"/>
              </a:rPr>
              <a:t>Dân tộc Kinh có số lượng người nghèo/cận nghèo nhiều nhất chiếm khoảng 64.82% số lượng người nghèo/cận nghèo trên toàn huyện Đắk R’ Lấp .Tiếp đến là các dân tộc như: Tày,Hoa, M’Nông cũng có số lượng người nghèo/cận nghèo khá cao chiếm  hơn 30.32% số lượng người nghèo/cận nghèo trên toàn bộ huyện Đắk R’Lấp</a:t>
            </a:r>
          </a:p>
          <a:p>
            <a:pPr marL="285750" indent="-285750">
              <a:buSzPts val="2000"/>
              <a:buFontTx/>
              <a:buChar char="-"/>
            </a:pPr>
            <a:r>
              <a:rPr lang="en-US" sz="1600">
                <a:solidFill>
                  <a:schemeClr val="accent1"/>
                </a:solidFill>
                <a:latin typeface="+mn-lt"/>
              </a:rPr>
              <a:t>Một số dân tộc có ít số lượng người nghèo/cận nghèo giống như là:Sán Dìu,Gia-rai,Thái..., chiếm khoảng 4.86% số lượng người nghèo/cận nghèo trên toàn bộ huyện Đắk R’Lấp</a:t>
            </a:r>
          </a:p>
          <a:p>
            <a:pPr marL="285750" indent="-285750">
              <a:buSzPts val="2000"/>
              <a:buFontTx/>
              <a:buChar char="-"/>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p:txBody>
      </p:sp>
    </p:spTree>
    <p:extLst>
      <p:ext uri="{BB962C8B-B14F-4D97-AF65-F5344CB8AC3E}">
        <p14:creationId xmlns:p14="http://schemas.microsoft.com/office/powerpoint/2010/main" val="115235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mt="50000"/>
          </a:blip>
          <a:srcRect t="1630" b="2483"/>
          <a:stretch/>
        </p:blipFill>
        <p:spPr>
          <a:xfrm>
            <a:off x="5928950" y="918225"/>
            <a:ext cx="2300475" cy="3308876"/>
          </a:xfrm>
          <a:prstGeom prst="rect">
            <a:avLst/>
          </a:prstGeom>
          <a:noFill/>
          <a:ln>
            <a:noFill/>
          </a:ln>
        </p:spPr>
      </p:pic>
      <p:sp>
        <p:nvSpPr>
          <p:cNvPr id="88" name="Google Shape;88;p15"/>
          <p:cNvSpPr txBox="1"/>
          <p:nvPr/>
        </p:nvSpPr>
        <p:spPr>
          <a:xfrm>
            <a:off x="6340775" y="1317875"/>
            <a:ext cx="1491300" cy="2515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9600" b="1">
              <a:solidFill>
                <a:schemeClr val="lt1"/>
              </a:solidFill>
              <a:latin typeface="Inria Serif"/>
              <a:ea typeface="Inria Serif"/>
              <a:cs typeface="Inria Serif"/>
              <a:sym typeface="Inria Serif"/>
            </a:endParaRPr>
          </a:p>
        </p:txBody>
      </p:sp>
      <p:sp>
        <p:nvSpPr>
          <p:cNvPr id="89" name="Google Shape;89;p15"/>
          <p:cNvSpPr txBox="1">
            <a:spLocks noGrp="1"/>
          </p:cNvSpPr>
          <p:nvPr>
            <p:ph type="ctrTitle"/>
          </p:nvPr>
        </p:nvSpPr>
        <p:spPr>
          <a:xfrm>
            <a:off x="702900" y="1233658"/>
            <a:ext cx="4746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b="1">
                <a:latin typeface="+mn-lt"/>
              </a:rPr>
              <a:t>Báo cáo gồm </a:t>
            </a:r>
            <a:r>
              <a:rPr lang="en-US" b="1">
                <a:latin typeface="+mn-lt"/>
              </a:rPr>
              <a:t>3</a:t>
            </a:r>
            <a:r>
              <a:rPr lang="vi-VN" b="1">
                <a:latin typeface="+mn-lt"/>
              </a:rPr>
              <a:t> phần chính:</a:t>
            </a:r>
            <a:endParaRPr b="1">
              <a:latin typeface="+mn-lt"/>
            </a:endParaRPr>
          </a:p>
        </p:txBody>
      </p:sp>
      <p:sp>
        <p:nvSpPr>
          <p:cNvPr id="90" name="Google Shape;90;p15"/>
          <p:cNvSpPr txBox="1">
            <a:spLocks noGrp="1"/>
          </p:cNvSpPr>
          <p:nvPr>
            <p:ph type="subTitle" idx="1"/>
          </p:nvPr>
        </p:nvSpPr>
        <p:spPr>
          <a:xfrm>
            <a:off x="702899" y="2787332"/>
            <a:ext cx="5101907" cy="1735681"/>
          </a:xfrm>
          <a:prstGeom prst="rect">
            <a:avLst/>
          </a:prstGeom>
        </p:spPr>
        <p:txBody>
          <a:bodyPr spcFirstLastPara="1" wrap="square" lIns="0" tIns="0" rIns="0" bIns="0" anchor="t" anchorCtr="0">
            <a:noAutofit/>
          </a:bodyPr>
          <a:lstStyle/>
          <a:p>
            <a:pPr marL="0" lvl="0" indent="0" rtl="0">
              <a:spcBef>
                <a:spcPts val="0"/>
              </a:spcBef>
              <a:spcAft>
                <a:spcPts val="600"/>
              </a:spcAft>
              <a:buNone/>
            </a:pPr>
            <a:r>
              <a:rPr lang="vi-VN" sz="1800" b="1">
                <a:latin typeface="+mn-lt"/>
              </a:rPr>
              <a:t>Phần </a:t>
            </a:r>
            <a:r>
              <a:rPr lang="en-US" sz="1800" b="1">
                <a:latin typeface="+mn-lt"/>
              </a:rPr>
              <a:t>1</a:t>
            </a:r>
            <a:r>
              <a:rPr lang="vi-VN" sz="1800" b="1">
                <a:latin typeface="+mn-lt"/>
              </a:rPr>
              <a:t>: </a:t>
            </a:r>
            <a:r>
              <a:rPr lang="en-US" sz="1800" b="1">
                <a:latin typeface="+mn-lt"/>
              </a:rPr>
              <a:t>P</a:t>
            </a:r>
            <a:r>
              <a:rPr lang="vi-VN" sz="1800" b="1">
                <a:latin typeface="+mn-lt"/>
              </a:rPr>
              <a:t>hân tích</a:t>
            </a:r>
            <a:r>
              <a:rPr lang="en-US" sz="1800" b="1">
                <a:latin typeface="+mn-lt"/>
              </a:rPr>
              <a:t> thêm về yếu tố tuổi</a:t>
            </a:r>
          </a:p>
          <a:p>
            <a:pPr marL="0" indent="0">
              <a:spcAft>
                <a:spcPts val="600"/>
              </a:spcAft>
            </a:pPr>
            <a:r>
              <a:rPr lang="en-US" sz="1800" b="1">
                <a:latin typeface="+mn-lt"/>
              </a:rPr>
              <a:t>Phần 2: Kết hợp thêm với các tài liệu bên ngoài để đề ra giải pháp giảm nghèo</a:t>
            </a:r>
          </a:p>
          <a:p>
            <a:pPr marL="0" indent="0">
              <a:spcAft>
                <a:spcPts val="600"/>
              </a:spcAft>
            </a:pPr>
            <a:r>
              <a:rPr lang="en-US" sz="1800" b="1">
                <a:latin typeface="+mn-lt"/>
              </a:rPr>
              <a:t>Phần 3: Phân tích yếu tố dân tộc</a:t>
            </a:r>
          </a:p>
          <a:p>
            <a:pPr marL="0" lvl="0" indent="0" rtl="0">
              <a:spcBef>
                <a:spcPts val="0"/>
              </a:spcBef>
              <a:spcAft>
                <a:spcPts val="600"/>
              </a:spcAft>
              <a:buNone/>
            </a:pPr>
            <a:endParaRPr sz="1800" b="1">
              <a:latin typeface="+mn-lt"/>
            </a:endParaRPr>
          </a:p>
        </p:txBody>
      </p:sp>
    </p:spTree>
    <p:extLst>
      <p:ext uri="{BB962C8B-B14F-4D97-AF65-F5344CB8AC3E}">
        <p14:creationId xmlns:p14="http://schemas.microsoft.com/office/powerpoint/2010/main" val="53945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65197" y="75498"/>
            <a:ext cx="1794231"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3</a:t>
            </a:r>
            <a:r>
              <a:rPr lang="vi-VN" b="1">
                <a:latin typeface="+mn-lt"/>
              </a:rPr>
              <a:t>.</a:t>
            </a:r>
            <a:r>
              <a:rPr lang="en-US" b="1">
                <a:latin typeface="+mn-lt"/>
              </a:rPr>
              <a:t>6</a:t>
            </a:r>
            <a:r>
              <a:rPr lang="vi-VN" b="1">
                <a:latin typeface="+mn-lt"/>
              </a:rPr>
              <a:t>.</a:t>
            </a:r>
            <a:r>
              <a:rPr lang="en-US" b="1">
                <a:latin typeface="+mn-lt"/>
              </a:rPr>
              <a:t>Phân tích số lượng người nghèo/cận nghèo theo từng dân tộc ở xã </a:t>
            </a:r>
            <a:br>
              <a:rPr lang="en-US" b="1">
                <a:latin typeface="+mn-lt"/>
              </a:rPr>
            </a:br>
            <a:r>
              <a:rPr lang="en-US" b="1">
                <a:latin typeface="+mn-lt"/>
              </a:rPr>
              <a:t>Đắk Ru thuộc huyện Đắk R’Lấp</a:t>
            </a:r>
            <a:br>
              <a:rPr lang="en-US" b="1">
                <a:latin typeface="+mn-lt"/>
              </a:rPr>
            </a:br>
            <a:r>
              <a:rPr lang="en-US" b="1">
                <a:latin typeface="+mn-lt"/>
              </a:rPr>
              <a:t>vào năm 2022</a:t>
            </a:r>
            <a:endParaRPr b="1">
              <a:latin typeface="+mn-lt"/>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10" name="TextBox 9">
            <a:extLst>
              <a:ext uri="{FF2B5EF4-FFF2-40B4-BE49-F238E27FC236}">
                <a16:creationId xmlns:a16="http://schemas.microsoft.com/office/drawing/2014/main" id="{61C1FDEB-7A5D-EFAA-6948-01AF9B7D01E0}"/>
              </a:ext>
            </a:extLst>
          </p:cNvPr>
          <p:cNvSpPr txBox="1"/>
          <p:nvPr/>
        </p:nvSpPr>
        <p:spPr>
          <a:xfrm>
            <a:off x="2400300" y="1004207"/>
            <a:ext cx="2547257" cy="369332"/>
          </a:xfrm>
          <a:prstGeom prst="rect">
            <a:avLst/>
          </a:prstGeom>
          <a:noFill/>
        </p:spPr>
        <p:txBody>
          <a:bodyPr wrap="square" rtlCol="0">
            <a:spAutoFit/>
          </a:bodyPr>
          <a:lstStyle/>
          <a:p>
            <a:r>
              <a:rPr lang="en-US" sz="1800" b="1">
                <a:solidFill>
                  <a:schemeClr val="accent1"/>
                </a:solidFill>
              </a:rPr>
              <a:t>a. Biểu đồ biểu diễn</a:t>
            </a:r>
          </a:p>
        </p:txBody>
      </p:sp>
      <p:pic>
        <p:nvPicPr>
          <p:cNvPr id="5" name="Picture 4" descr="A graph with different colored bars&#10;&#10;Description automatically generated with medium confidence">
            <a:extLst>
              <a:ext uri="{FF2B5EF4-FFF2-40B4-BE49-F238E27FC236}">
                <a16:creationId xmlns:a16="http://schemas.microsoft.com/office/drawing/2014/main" id="{F1363815-C547-3EA0-7B61-13785B54ADAE}"/>
              </a:ext>
            </a:extLst>
          </p:cNvPr>
          <p:cNvPicPr>
            <a:picLocks noChangeAspect="1"/>
          </p:cNvPicPr>
          <p:nvPr/>
        </p:nvPicPr>
        <p:blipFill>
          <a:blip r:embed="rId3"/>
          <a:stretch>
            <a:fillRect/>
          </a:stretch>
        </p:blipFill>
        <p:spPr>
          <a:xfrm>
            <a:off x="2370068" y="1335154"/>
            <a:ext cx="6773932" cy="3769179"/>
          </a:xfrm>
          <a:prstGeom prst="rect">
            <a:avLst/>
          </a:prstGeom>
        </p:spPr>
      </p:pic>
    </p:spTree>
    <p:extLst>
      <p:ext uri="{BB962C8B-B14F-4D97-AF65-F5344CB8AC3E}">
        <p14:creationId xmlns:p14="http://schemas.microsoft.com/office/powerpoint/2010/main" val="2319718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382631" y="1461935"/>
            <a:ext cx="6747354" cy="2646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Quan sát biểu đồ ta thấy :</a:t>
            </a:r>
          </a:p>
          <a:p>
            <a:pPr marL="285750" indent="-285750">
              <a:buSzPts val="2000"/>
              <a:buFont typeface="Arial" panose="020B0604020202020204" pitchFamily="34" charset="0"/>
              <a:buChar char="•"/>
            </a:pPr>
            <a:r>
              <a:rPr lang="en-US" sz="1600">
                <a:solidFill>
                  <a:schemeClr val="accent1"/>
                </a:solidFill>
                <a:latin typeface="+mn-lt"/>
              </a:rPr>
              <a:t>Dân tộc Kinh có số lượng người nghèo/cận nghèo nhiều nhất chiếm hơn 57.63% số lượng người nghèo/cận nghèo trên toàn xã Đắk Ru.Tiếp đến là các dân tộc như:Dao,Hoa,M’Nông cũng có số lượng người nghèo/cận nghèo khá cao chiếm hơn 35.48% số lượng người nghèo/cận nghèo trên toàn xã Đắk Ru</a:t>
            </a:r>
          </a:p>
          <a:p>
            <a:pPr marL="285750" indent="-285750">
              <a:buSzPts val="2000"/>
              <a:buFont typeface="Arial" panose="020B0604020202020204" pitchFamily="34" charset="0"/>
              <a:buChar char="•"/>
            </a:pPr>
            <a:r>
              <a:rPr lang="en-US" sz="1600">
                <a:solidFill>
                  <a:schemeClr val="accent1"/>
                </a:solidFill>
                <a:latin typeface="+mn-lt"/>
              </a:rPr>
              <a:t>Một số dân tộc có ít số lượng người nghèo/cận nghèo giống như là:Gia-rai,Khmer,Mạ..., chiếm khoảng 6.89% số lượng người nghèo/cận nghèo trên toàn xã Đắk Ru</a:t>
            </a:r>
          </a:p>
          <a:p>
            <a:pPr marL="285750" indent="-285750">
              <a:buSzPts val="2000"/>
              <a:buFontTx/>
              <a:buChar char="-"/>
            </a:pPr>
            <a:endParaRPr lang="en-US" sz="1600">
              <a:solidFill>
                <a:schemeClr val="accent1"/>
              </a:solidFill>
              <a:latin typeface="+mn-lt"/>
            </a:endParaRPr>
          </a:p>
          <a:p>
            <a:pPr marL="285750" indent="-285750">
              <a:buSzPts val="2000"/>
              <a:buFontTx/>
              <a:buChar char="-"/>
            </a:pPr>
            <a:endParaRPr lang="en-US" sz="1600">
              <a:solidFill>
                <a:schemeClr val="accent1"/>
              </a:solidFill>
              <a:latin typeface="+mn-lt"/>
            </a:endParaRPr>
          </a:p>
        </p:txBody>
      </p:sp>
    </p:spTree>
    <p:extLst>
      <p:ext uri="{BB962C8B-B14F-4D97-AF65-F5344CB8AC3E}">
        <p14:creationId xmlns:p14="http://schemas.microsoft.com/office/powerpoint/2010/main" val="3118193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65197" y="75498"/>
            <a:ext cx="1794231"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3</a:t>
            </a:r>
            <a:r>
              <a:rPr lang="vi-VN" b="1">
                <a:latin typeface="+mn-lt"/>
              </a:rPr>
              <a:t>.</a:t>
            </a:r>
            <a:r>
              <a:rPr lang="en-US" b="1">
                <a:latin typeface="+mn-lt"/>
              </a:rPr>
              <a:t>7</a:t>
            </a:r>
            <a:r>
              <a:rPr lang="vi-VN" b="1">
                <a:latin typeface="+mn-lt"/>
              </a:rPr>
              <a:t>.</a:t>
            </a:r>
            <a:r>
              <a:rPr lang="en-US" b="1">
                <a:latin typeface="+mn-lt"/>
              </a:rPr>
              <a:t>Phân tích số lượng người nghèo/cận nghèo theo nhóm tuổi và dân tộc ở huyện Đắk-Glong Tỉnh Đắk Nông</a:t>
            </a:r>
            <a:br>
              <a:rPr lang="en-US" b="1">
                <a:latin typeface="+mn-lt"/>
              </a:rPr>
            </a:br>
            <a:r>
              <a:rPr lang="en-US" b="1">
                <a:latin typeface="+mn-lt"/>
              </a:rPr>
              <a:t>vào năm 2022</a:t>
            </a:r>
            <a:endParaRPr b="1">
              <a:latin typeface="+mn-lt"/>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10" name="TextBox 9">
            <a:extLst>
              <a:ext uri="{FF2B5EF4-FFF2-40B4-BE49-F238E27FC236}">
                <a16:creationId xmlns:a16="http://schemas.microsoft.com/office/drawing/2014/main" id="{61C1FDEB-7A5D-EFAA-6948-01AF9B7D01E0}"/>
              </a:ext>
            </a:extLst>
          </p:cNvPr>
          <p:cNvSpPr txBox="1"/>
          <p:nvPr/>
        </p:nvSpPr>
        <p:spPr>
          <a:xfrm>
            <a:off x="2379302" y="911715"/>
            <a:ext cx="2547257" cy="369332"/>
          </a:xfrm>
          <a:prstGeom prst="rect">
            <a:avLst/>
          </a:prstGeom>
          <a:noFill/>
        </p:spPr>
        <p:txBody>
          <a:bodyPr wrap="square" rtlCol="0">
            <a:spAutoFit/>
          </a:bodyPr>
          <a:lstStyle/>
          <a:p>
            <a:r>
              <a:rPr lang="en-US" sz="1800" b="1">
                <a:solidFill>
                  <a:schemeClr val="accent1"/>
                </a:solidFill>
              </a:rPr>
              <a:t>a. Biểu đồ biểu diễn</a:t>
            </a:r>
          </a:p>
        </p:txBody>
      </p:sp>
      <p:pic>
        <p:nvPicPr>
          <p:cNvPr id="6" name="Picture 5">
            <a:extLst>
              <a:ext uri="{FF2B5EF4-FFF2-40B4-BE49-F238E27FC236}">
                <a16:creationId xmlns:a16="http://schemas.microsoft.com/office/drawing/2014/main" id="{41AA56B0-63D2-64FE-79EA-C95FA1E1E028}"/>
              </a:ext>
            </a:extLst>
          </p:cNvPr>
          <p:cNvPicPr>
            <a:picLocks noChangeAspect="1"/>
          </p:cNvPicPr>
          <p:nvPr/>
        </p:nvPicPr>
        <p:blipFill>
          <a:blip r:embed="rId3"/>
          <a:stretch>
            <a:fillRect/>
          </a:stretch>
        </p:blipFill>
        <p:spPr>
          <a:xfrm>
            <a:off x="2379302" y="1281047"/>
            <a:ext cx="6647641" cy="3862403"/>
          </a:xfrm>
          <a:prstGeom prst="rect">
            <a:avLst/>
          </a:prstGeom>
        </p:spPr>
      </p:pic>
    </p:spTree>
    <p:extLst>
      <p:ext uri="{BB962C8B-B14F-4D97-AF65-F5344CB8AC3E}">
        <p14:creationId xmlns:p14="http://schemas.microsoft.com/office/powerpoint/2010/main" val="9654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386189" y="1849221"/>
            <a:ext cx="6747354" cy="320821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SzPts val="2000"/>
              <a:buFontTx/>
              <a:buChar char="-"/>
            </a:pPr>
            <a:r>
              <a:rPr lang="en-US" sz="1600">
                <a:solidFill>
                  <a:schemeClr val="accent1"/>
                </a:solidFill>
                <a:latin typeface="+mn-lt"/>
              </a:rPr>
              <a:t>Trong nhóm tuổi từ 1-14 tuổi thì dân tộc H’Mông có số lượng người nghèo/cận nghèo nhiều nhất chiếm hơn 60.32% số lượng người nghèo/cận nghèo trong nhóm tuổi từ 1-14 tuổi trên toàn huyện Đắk Glong </a:t>
            </a:r>
          </a:p>
          <a:p>
            <a:pPr marL="285750" indent="-285750">
              <a:buSzPts val="2000"/>
              <a:buFontTx/>
              <a:buChar char="-"/>
            </a:pPr>
            <a:r>
              <a:rPr lang="en-US" sz="1600">
                <a:solidFill>
                  <a:schemeClr val="accent1"/>
                </a:solidFill>
                <a:latin typeface="+mn-lt"/>
              </a:rPr>
              <a:t>Trong nhóm tuổi từ 15-59 tuổi thì dân tộc H’Mông có số lượng người nghèo/cận nghèo nhiều nhất chiếm hơn  49.43% số lượng người nghèo/cận nghèo trong nhóm tuổi từ 15-59 tuổi trên toàn huyện Đắk Glong</a:t>
            </a:r>
          </a:p>
          <a:p>
            <a:pPr marL="285750" indent="-285750">
              <a:buSzPts val="2000"/>
              <a:buFontTx/>
              <a:buChar char="-"/>
            </a:pPr>
            <a:r>
              <a:rPr lang="en-US" sz="1600">
                <a:solidFill>
                  <a:schemeClr val="accent1"/>
                </a:solidFill>
                <a:latin typeface="+mn-lt"/>
              </a:rPr>
              <a:t>Trong nhóm tuổi từ 60 tuổi trở lên thì dân tộc H’Mông có số lượng người nghèo/cận nghèo nhiều nhất chiếm khoảng 38.11% số lượng người nghèo/cận nghèo trong nhóm tuổi từ 60 đổ lên trên toàn huyện Đắk‘Glong</a:t>
            </a:r>
          </a:p>
        </p:txBody>
      </p:sp>
      <p:pic>
        <p:nvPicPr>
          <p:cNvPr id="8" name="Picture 7">
            <a:extLst>
              <a:ext uri="{FF2B5EF4-FFF2-40B4-BE49-F238E27FC236}">
                <a16:creationId xmlns:a16="http://schemas.microsoft.com/office/drawing/2014/main" id="{4A27C1AD-11BB-7E04-5A47-2EE9FF069F64}"/>
              </a:ext>
            </a:extLst>
          </p:cNvPr>
          <p:cNvPicPr>
            <a:picLocks noChangeAspect="1"/>
          </p:cNvPicPr>
          <p:nvPr/>
        </p:nvPicPr>
        <p:blipFill>
          <a:blip r:embed="rId3"/>
          <a:stretch>
            <a:fillRect/>
          </a:stretch>
        </p:blipFill>
        <p:spPr>
          <a:xfrm>
            <a:off x="1862829" y="86067"/>
            <a:ext cx="3607241" cy="1549480"/>
          </a:xfrm>
          <a:prstGeom prst="rect">
            <a:avLst/>
          </a:prstGeom>
        </p:spPr>
      </p:pic>
      <p:pic>
        <p:nvPicPr>
          <p:cNvPr id="10" name="Picture 9">
            <a:extLst>
              <a:ext uri="{FF2B5EF4-FFF2-40B4-BE49-F238E27FC236}">
                <a16:creationId xmlns:a16="http://schemas.microsoft.com/office/drawing/2014/main" id="{43E06372-5058-F703-51F5-994155AF23CD}"/>
              </a:ext>
            </a:extLst>
          </p:cNvPr>
          <p:cNvPicPr>
            <a:picLocks noChangeAspect="1"/>
          </p:cNvPicPr>
          <p:nvPr/>
        </p:nvPicPr>
        <p:blipFill>
          <a:blip r:embed="rId4"/>
          <a:stretch>
            <a:fillRect/>
          </a:stretch>
        </p:blipFill>
        <p:spPr>
          <a:xfrm>
            <a:off x="5606867" y="101786"/>
            <a:ext cx="3537133" cy="920797"/>
          </a:xfrm>
          <a:prstGeom prst="rect">
            <a:avLst/>
          </a:prstGeom>
        </p:spPr>
      </p:pic>
    </p:spTree>
    <p:extLst>
      <p:ext uri="{BB962C8B-B14F-4D97-AF65-F5344CB8AC3E}">
        <p14:creationId xmlns:p14="http://schemas.microsoft.com/office/powerpoint/2010/main" val="2311988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65197" y="75498"/>
            <a:ext cx="1794231"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3</a:t>
            </a:r>
            <a:r>
              <a:rPr lang="vi-VN" b="1">
                <a:latin typeface="+mn-lt"/>
              </a:rPr>
              <a:t>.</a:t>
            </a:r>
            <a:r>
              <a:rPr lang="en-US" b="1">
                <a:latin typeface="+mn-lt"/>
              </a:rPr>
              <a:t>8</a:t>
            </a:r>
            <a:r>
              <a:rPr lang="vi-VN" b="1">
                <a:latin typeface="+mn-lt"/>
              </a:rPr>
              <a:t>.</a:t>
            </a:r>
            <a:r>
              <a:rPr lang="en-US" b="1">
                <a:latin typeface="+mn-lt"/>
              </a:rPr>
              <a:t>Phân tích số lượng người nghèo/cận nghèo theo nhóm tuổi và dân tộc ở huyện Đắk R’Lấp Tỉnh Đắk Nông</a:t>
            </a:r>
            <a:br>
              <a:rPr lang="en-US" b="1">
                <a:latin typeface="+mn-lt"/>
              </a:rPr>
            </a:br>
            <a:r>
              <a:rPr lang="en-US" b="1">
                <a:latin typeface="+mn-lt"/>
              </a:rPr>
              <a:t>vào năm 2022</a:t>
            </a:r>
            <a:endParaRPr b="1">
              <a:latin typeface="+mn-lt"/>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10" name="TextBox 9">
            <a:extLst>
              <a:ext uri="{FF2B5EF4-FFF2-40B4-BE49-F238E27FC236}">
                <a16:creationId xmlns:a16="http://schemas.microsoft.com/office/drawing/2014/main" id="{61C1FDEB-7A5D-EFAA-6948-01AF9B7D01E0}"/>
              </a:ext>
            </a:extLst>
          </p:cNvPr>
          <p:cNvSpPr txBox="1"/>
          <p:nvPr/>
        </p:nvSpPr>
        <p:spPr>
          <a:xfrm>
            <a:off x="2379302" y="911715"/>
            <a:ext cx="2547257" cy="369332"/>
          </a:xfrm>
          <a:prstGeom prst="rect">
            <a:avLst/>
          </a:prstGeom>
          <a:noFill/>
        </p:spPr>
        <p:txBody>
          <a:bodyPr wrap="square" rtlCol="0">
            <a:spAutoFit/>
          </a:bodyPr>
          <a:lstStyle/>
          <a:p>
            <a:r>
              <a:rPr lang="en-US" sz="1800" b="1">
                <a:solidFill>
                  <a:schemeClr val="accent1"/>
                </a:solidFill>
              </a:rPr>
              <a:t>a. Biểu đồ biểu diễn</a:t>
            </a:r>
          </a:p>
        </p:txBody>
      </p:sp>
      <p:pic>
        <p:nvPicPr>
          <p:cNvPr id="3" name="Picture 2">
            <a:extLst>
              <a:ext uri="{FF2B5EF4-FFF2-40B4-BE49-F238E27FC236}">
                <a16:creationId xmlns:a16="http://schemas.microsoft.com/office/drawing/2014/main" id="{F0C16B05-44C8-D892-D015-DCC28EE6FCD0}"/>
              </a:ext>
            </a:extLst>
          </p:cNvPr>
          <p:cNvPicPr>
            <a:picLocks noChangeAspect="1"/>
          </p:cNvPicPr>
          <p:nvPr/>
        </p:nvPicPr>
        <p:blipFill>
          <a:blip r:embed="rId3"/>
          <a:stretch>
            <a:fillRect/>
          </a:stretch>
        </p:blipFill>
        <p:spPr>
          <a:xfrm>
            <a:off x="2379303" y="1347107"/>
            <a:ext cx="6764698" cy="3796342"/>
          </a:xfrm>
          <a:prstGeom prst="rect">
            <a:avLst/>
          </a:prstGeom>
        </p:spPr>
      </p:pic>
    </p:spTree>
    <p:extLst>
      <p:ext uri="{BB962C8B-B14F-4D97-AF65-F5344CB8AC3E}">
        <p14:creationId xmlns:p14="http://schemas.microsoft.com/office/powerpoint/2010/main" val="2880055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386189" y="1849221"/>
            <a:ext cx="6747354" cy="320821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SzPts val="2000"/>
              <a:buFontTx/>
              <a:buChar char="-"/>
            </a:pPr>
            <a:r>
              <a:rPr lang="en-US" sz="1600">
                <a:solidFill>
                  <a:schemeClr val="accent1"/>
                </a:solidFill>
                <a:latin typeface="+mn-lt"/>
              </a:rPr>
              <a:t>Trong nhóm tuổi từ 1-14 tuổi thì dân tộc  Kinh có số lượng người nghèo/cận nghèo nhiều nhất chiếm hơn 60.35% số lượng người nghèo/cận nghèo trong nhóm tuổi từ 1-14 tuổi trên toàn huyện Đắk R’Lấp</a:t>
            </a:r>
          </a:p>
          <a:p>
            <a:pPr marL="285750" indent="-285750">
              <a:buSzPts val="2000"/>
              <a:buFontTx/>
              <a:buChar char="-"/>
            </a:pPr>
            <a:r>
              <a:rPr lang="en-US" sz="1600">
                <a:solidFill>
                  <a:schemeClr val="accent1"/>
                </a:solidFill>
                <a:latin typeface="+mn-lt"/>
              </a:rPr>
              <a:t>Trong nhóm tuổi từ 15-59 tuổi thì dân tộc Kinh có số lượng người nghèo/cận nghèo nhiều nhất chiếm hơn  64% số lượng người nghèo/cận nghèo trong nhóm tuổi từ 15-59 tuổi trên toàn huyện Đắk    R’Lấp</a:t>
            </a:r>
          </a:p>
          <a:p>
            <a:pPr marL="285750" indent="-285750">
              <a:buSzPts val="2000"/>
              <a:buFontTx/>
              <a:buChar char="-"/>
            </a:pPr>
            <a:r>
              <a:rPr lang="en-US" sz="1600">
                <a:solidFill>
                  <a:schemeClr val="accent1"/>
                </a:solidFill>
                <a:latin typeface="+mn-lt"/>
              </a:rPr>
              <a:t>Trong nhóm tuổi từ 60 tuổi trở lên thì dân tộc Kinh có số lượng người nghèo/cận nghèo nhiều nhất chiếm khoảng 78.79% số lượng người nghèo/cận nghèo trong nhóm tuổi từ 60 đổ lên trên toàn huyện Đắk R’Lấp</a:t>
            </a:r>
          </a:p>
        </p:txBody>
      </p:sp>
      <p:pic>
        <p:nvPicPr>
          <p:cNvPr id="3" name="Picture 2">
            <a:extLst>
              <a:ext uri="{FF2B5EF4-FFF2-40B4-BE49-F238E27FC236}">
                <a16:creationId xmlns:a16="http://schemas.microsoft.com/office/drawing/2014/main" id="{B3150CBA-9498-4F9B-2BF5-864620E19C6E}"/>
              </a:ext>
            </a:extLst>
          </p:cNvPr>
          <p:cNvPicPr>
            <a:picLocks noChangeAspect="1"/>
          </p:cNvPicPr>
          <p:nvPr/>
        </p:nvPicPr>
        <p:blipFill>
          <a:blip r:embed="rId3"/>
          <a:stretch>
            <a:fillRect/>
          </a:stretch>
        </p:blipFill>
        <p:spPr>
          <a:xfrm>
            <a:off x="1908990" y="220435"/>
            <a:ext cx="3562533" cy="1628785"/>
          </a:xfrm>
          <a:prstGeom prst="rect">
            <a:avLst/>
          </a:prstGeom>
        </p:spPr>
      </p:pic>
      <p:pic>
        <p:nvPicPr>
          <p:cNvPr id="5" name="Picture 4">
            <a:extLst>
              <a:ext uri="{FF2B5EF4-FFF2-40B4-BE49-F238E27FC236}">
                <a16:creationId xmlns:a16="http://schemas.microsoft.com/office/drawing/2014/main" id="{15B787D4-99AE-5ED2-4B76-92F039EF07B9}"/>
              </a:ext>
            </a:extLst>
          </p:cNvPr>
          <p:cNvPicPr>
            <a:picLocks noChangeAspect="1"/>
          </p:cNvPicPr>
          <p:nvPr/>
        </p:nvPicPr>
        <p:blipFill>
          <a:blip r:embed="rId4"/>
          <a:stretch>
            <a:fillRect/>
          </a:stretch>
        </p:blipFill>
        <p:spPr>
          <a:xfrm>
            <a:off x="5548013" y="475322"/>
            <a:ext cx="2832246" cy="812842"/>
          </a:xfrm>
          <a:prstGeom prst="rect">
            <a:avLst/>
          </a:prstGeom>
        </p:spPr>
      </p:pic>
    </p:spTree>
    <p:extLst>
      <p:ext uri="{BB962C8B-B14F-4D97-AF65-F5344CB8AC3E}">
        <p14:creationId xmlns:p14="http://schemas.microsoft.com/office/powerpoint/2010/main" val="2072154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ctrTitle" idx="4294967295"/>
          </p:nvPr>
        </p:nvSpPr>
        <p:spPr>
          <a:xfrm>
            <a:off x="577714" y="595367"/>
            <a:ext cx="3195000" cy="84971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sz="3600" b="1">
                <a:latin typeface="+mn-lt"/>
              </a:rPr>
              <a:t>Xin Chào</a:t>
            </a:r>
            <a:r>
              <a:rPr lang="en-US" sz="3600" b="1">
                <a:latin typeface="+mn-lt"/>
              </a:rPr>
              <a:t> Anh</a:t>
            </a:r>
            <a:endParaRPr sz="3600" b="1">
              <a:latin typeface="+mn-lt"/>
            </a:endParaRPr>
          </a:p>
        </p:txBody>
      </p:sp>
      <p:sp>
        <p:nvSpPr>
          <p:cNvPr id="96" name="Google Shape;96;p16"/>
          <p:cNvSpPr txBox="1">
            <a:spLocks noGrp="1"/>
          </p:cNvSpPr>
          <p:nvPr>
            <p:ph type="subTitle" idx="4294967295"/>
          </p:nvPr>
        </p:nvSpPr>
        <p:spPr>
          <a:xfrm>
            <a:off x="855300" y="2155371"/>
            <a:ext cx="3195000" cy="126608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sz="1800" b="1">
                <a:latin typeface="+mn-lt"/>
              </a:rPr>
              <a:t>Cám ơn Anh</a:t>
            </a:r>
            <a:r>
              <a:rPr lang="en-US" sz="1800" b="1">
                <a:latin typeface="+mn-lt"/>
              </a:rPr>
              <a:t> </a:t>
            </a:r>
            <a:r>
              <a:rPr lang="vi-VN" sz="1800" b="1">
                <a:latin typeface="+mn-lt"/>
              </a:rPr>
              <a:t>đã lắng nghe Em trình bày !</a:t>
            </a:r>
            <a:endParaRPr sz="1800" b="1">
              <a:latin typeface="+mn-lt"/>
            </a:endParaRPr>
          </a:p>
        </p:txBody>
      </p:sp>
      <p:pic>
        <p:nvPicPr>
          <p:cNvPr id="97" name="Google Shape;97;p16"/>
          <p:cNvPicPr preferRelativeResize="0"/>
          <p:nvPr/>
        </p:nvPicPr>
        <p:blipFill rotWithShape="1">
          <a:blip r:embed="rId3">
            <a:alphaModFix/>
          </a:blip>
          <a:srcRect l="16666" r="16666"/>
          <a:stretch/>
        </p:blipFill>
        <p:spPr>
          <a:xfrm>
            <a:off x="4456251" y="455700"/>
            <a:ext cx="4232051" cy="4232050"/>
          </a:xfrm>
          <a:prstGeom prst="rect">
            <a:avLst/>
          </a:prstGeom>
          <a:noFill/>
          <a:ln>
            <a:noFill/>
          </a:ln>
        </p:spPr>
      </p:pic>
      <p:sp>
        <p:nvSpPr>
          <p:cNvPr id="98" name="Google Shape;98;p16"/>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78276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mt="50000"/>
          </a:blip>
          <a:srcRect t="1630" b="2483"/>
          <a:stretch/>
        </p:blipFill>
        <p:spPr>
          <a:xfrm>
            <a:off x="5928950" y="918225"/>
            <a:ext cx="2300475" cy="3308876"/>
          </a:xfrm>
          <a:prstGeom prst="rect">
            <a:avLst/>
          </a:prstGeom>
          <a:noFill/>
          <a:ln>
            <a:noFill/>
          </a:ln>
        </p:spPr>
      </p:pic>
      <p:sp>
        <p:nvSpPr>
          <p:cNvPr id="88" name="Google Shape;88;p15"/>
          <p:cNvSpPr txBox="1"/>
          <p:nvPr/>
        </p:nvSpPr>
        <p:spPr>
          <a:xfrm>
            <a:off x="6340775" y="1317875"/>
            <a:ext cx="1491300" cy="2515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9600" b="1">
                <a:solidFill>
                  <a:schemeClr val="lt1"/>
                </a:solidFill>
                <a:latin typeface="Inria Serif"/>
                <a:ea typeface="Inria Serif"/>
                <a:cs typeface="Inria Serif"/>
                <a:sym typeface="Inria Serif"/>
              </a:rPr>
              <a:t>1</a:t>
            </a:r>
            <a:endParaRPr sz="9600" b="1">
              <a:solidFill>
                <a:schemeClr val="lt1"/>
              </a:solidFill>
              <a:latin typeface="Inria Serif"/>
              <a:ea typeface="Inria Serif"/>
              <a:cs typeface="Inria Serif"/>
              <a:sym typeface="Inria Serif"/>
            </a:endParaRPr>
          </a:p>
        </p:txBody>
      </p:sp>
      <p:sp>
        <p:nvSpPr>
          <p:cNvPr id="89" name="Google Shape;89;p15"/>
          <p:cNvSpPr txBox="1">
            <a:spLocks noGrp="1"/>
          </p:cNvSpPr>
          <p:nvPr>
            <p:ph type="ctrTitle"/>
          </p:nvPr>
        </p:nvSpPr>
        <p:spPr>
          <a:xfrm>
            <a:off x="547778" y="242778"/>
            <a:ext cx="4746000" cy="2894457"/>
          </a:xfrm>
          <a:prstGeom prst="rect">
            <a:avLst/>
          </a:prstGeom>
        </p:spPr>
        <p:txBody>
          <a:bodyPr spcFirstLastPara="1" wrap="square" lIns="0" tIns="0" rIns="0" bIns="0" anchor="b" anchorCtr="0">
            <a:noAutofit/>
          </a:bodyPr>
          <a:lstStyle/>
          <a:p>
            <a:r>
              <a:rPr lang="vi-VN" b="1">
                <a:latin typeface="+mn-lt"/>
              </a:rPr>
              <a:t>Phần </a:t>
            </a:r>
            <a:r>
              <a:rPr lang="en-US" b="1">
                <a:latin typeface="+mn-lt"/>
              </a:rPr>
              <a:t>1</a:t>
            </a:r>
            <a:r>
              <a:rPr lang="vi-VN" b="1">
                <a:latin typeface="+mn-lt"/>
              </a:rPr>
              <a:t>:</a:t>
            </a:r>
            <a:r>
              <a:rPr lang="vi-VN" sz="3600" b="1">
                <a:latin typeface="+mn-lt"/>
              </a:rPr>
              <a:t> </a:t>
            </a:r>
            <a:r>
              <a:rPr lang="en-US" sz="3600" b="1">
                <a:latin typeface="+mn-lt"/>
              </a:rPr>
              <a:t>P</a:t>
            </a:r>
            <a:r>
              <a:rPr lang="vi-VN" sz="3600" b="1">
                <a:latin typeface="+mn-lt"/>
              </a:rPr>
              <a:t>hân tích</a:t>
            </a:r>
            <a:r>
              <a:rPr lang="en-US" sz="3600" b="1">
                <a:latin typeface="+mn-lt"/>
              </a:rPr>
              <a:t> thêm về yếu tố tuổi</a:t>
            </a:r>
            <a:br>
              <a:rPr lang="en-US" sz="3600" b="1">
                <a:latin typeface="+mn-lt"/>
              </a:rPr>
            </a:br>
            <a:br>
              <a:rPr lang="vi-VN" sz="3600" b="1">
                <a:latin typeface="+mn-lt"/>
              </a:rPr>
            </a:br>
            <a:endParaRPr b="1">
              <a:latin typeface="+mn-lt"/>
            </a:endParaRPr>
          </a:p>
        </p:txBody>
      </p:sp>
    </p:spTree>
    <p:extLst>
      <p:ext uri="{BB962C8B-B14F-4D97-AF65-F5344CB8AC3E}">
        <p14:creationId xmlns:p14="http://schemas.microsoft.com/office/powerpoint/2010/main" val="2969785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65198" y="158575"/>
            <a:ext cx="1623900"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1</a:t>
            </a:r>
            <a:r>
              <a:rPr lang="vi-VN" b="1">
                <a:latin typeface="+mn-lt"/>
              </a:rPr>
              <a:t>.1.</a:t>
            </a:r>
            <a:r>
              <a:rPr lang="en-US" b="1">
                <a:latin typeface="+mn-lt"/>
              </a:rPr>
              <a:t>Phân tích số lượng người nghèo/cận nghèo và độ tuổi trung bình theo từng huyện của tỉnh</a:t>
            </a:r>
            <a:r>
              <a:rPr lang="vi-VN" b="1">
                <a:latin typeface="+mn-lt"/>
              </a:rPr>
              <a:t> </a:t>
            </a:r>
            <a:r>
              <a:rPr lang="en-US" b="1">
                <a:latin typeface="+mn-lt"/>
              </a:rPr>
              <a:t>Đắk Nông vào năm 2022</a:t>
            </a:r>
            <a:endParaRPr b="1">
              <a:latin typeface="+mn-lt"/>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0" name="TextBox 9">
            <a:extLst>
              <a:ext uri="{FF2B5EF4-FFF2-40B4-BE49-F238E27FC236}">
                <a16:creationId xmlns:a16="http://schemas.microsoft.com/office/drawing/2014/main" id="{61C1FDEB-7A5D-EFAA-6948-01AF9B7D01E0}"/>
              </a:ext>
            </a:extLst>
          </p:cNvPr>
          <p:cNvSpPr txBox="1"/>
          <p:nvPr/>
        </p:nvSpPr>
        <p:spPr>
          <a:xfrm>
            <a:off x="2400300" y="1004207"/>
            <a:ext cx="2547257" cy="369332"/>
          </a:xfrm>
          <a:prstGeom prst="rect">
            <a:avLst/>
          </a:prstGeom>
          <a:noFill/>
        </p:spPr>
        <p:txBody>
          <a:bodyPr wrap="square" rtlCol="0">
            <a:spAutoFit/>
          </a:bodyPr>
          <a:lstStyle/>
          <a:p>
            <a:r>
              <a:rPr lang="en-US" sz="1800" b="1">
                <a:solidFill>
                  <a:schemeClr val="accent1"/>
                </a:solidFill>
              </a:rPr>
              <a:t>a. Biểu đồ biểu diễn</a:t>
            </a:r>
          </a:p>
        </p:txBody>
      </p:sp>
      <p:sp>
        <p:nvSpPr>
          <p:cNvPr id="2" name="Rectangle 1">
            <a:extLst>
              <a:ext uri="{FF2B5EF4-FFF2-40B4-BE49-F238E27FC236}">
                <a16:creationId xmlns:a16="http://schemas.microsoft.com/office/drawing/2014/main" id="{1811B40F-E75A-692E-F20F-11F97BB66E84}"/>
              </a:ext>
            </a:extLst>
          </p:cNvPr>
          <p:cNvSpPr/>
          <p:nvPr/>
        </p:nvSpPr>
        <p:spPr>
          <a:xfrm>
            <a:off x="4947557" y="115125"/>
            <a:ext cx="1779814" cy="6446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Chú thích:</a:t>
            </a:r>
          </a:p>
          <a:p>
            <a:r>
              <a:rPr lang="en-US"/>
              <a:t>1: Nghèo</a:t>
            </a:r>
          </a:p>
          <a:p>
            <a:r>
              <a:rPr lang="en-US"/>
              <a:t>2: Cận Nghèo</a:t>
            </a:r>
          </a:p>
        </p:txBody>
      </p:sp>
      <p:pic>
        <p:nvPicPr>
          <p:cNvPr id="4" name="Picture 3">
            <a:extLst>
              <a:ext uri="{FF2B5EF4-FFF2-40B4-BE49-F238E27FC236}">
                <a16:creationId xmlns:a16="http://schemas.microsoft.com/office/drawing/2014/main" id="{FA74DA7A-D4E1-F6F5-83A5-0812AA30053D}"/>
              </a:ext>
            </a:extLst>
          </p:cNvPr>
          <p:cNvPicPr>
            <a:picLocks noChangeAspect="1"/>
          </p:cNvPicPr>
          <p:nvPr/>
        </p:nvPicPr>
        <p:blipFill>
          <a:blip r:embed="rId3"/>
          <a:stretch>
            <a:fillRect/>
          </a:stretch>
        </p:blipFill>
        <p:spPr>
          <a:xfrm>
            <a:off x="2245412" y="1373539"/>
            <a:ext cx="7069803" cy="37625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382631" y="1461935"/>
            <a:ext cx="6747354" cy="199255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600">
                <a:solidFill>
                  <a:schemeClr val="accent1"/>
                </a:solidFill>
                <a:latin typeface="+mn-lt"/>
              </a:rPr>
              <a:t>Ta thấy được:</a:t>
            </a:r>
          </a:p>
          <a:p>
            <a:pPr>
              <a:buSzPts val="2000"/>
            </a:pPr>
            <a:r>
              <a:rPr lang="en-US" sz="1600">
                <a:solidFill>
                  <a:schemeClr val="accent1"/>
                </a:solidFill>
                <a:latin typeface="+mn-lt"/>
              </a:rPr>
              <a:t>+  Huyện Đắk Glong có số lượng người nghèo nhiều nhất với 24 519 chiếm hơn 45.3 % số lượng người nghèo trên toàn tỉnh Đắk Nông vào năm 2022</a:t>
            </a:r>
          </a:p>
          <a:p>
            <a:pPr>
              <a:buSzPts val="2000"/>
            </a:pPr>
            <a:r>
              <a:rPr lang="en-US" sz="1600">
                <a:solidFill>
                  <a:schemeClr val="accent1"/>
                </a:solidFill>
                <a:latin typeface="+mn-lt"/>
              </a:rPr>
              <a:t>+  Huyện Đắk Glong cũng có số lượng người cận nghèo nhiều nhất với  12 907 chiếm hơn 25.19% số lượng người cận nghèo trên toàn tỉnh Đắk Nông vào năm 2022</a:t>
            </a:r>
          </a:p>
          <a:p>
            <a:pPr>
              <a:buSzPts val="2000"/>
            </a:pPr>
            <a:r>
              <a:rPr lang="en-US" sz="1600">
                <a:solidFill>
                  <a:schemeClr val="accent1"/>
                </a:solidFill>
                <a:latin typeface="+mn-lt"/>
              </a:rPr>
              <a:t> + Tiếp đến là các huyện khác như:Tuy Đức,Krông Nô,Cư Jut ,Đắk Song cũng có số lượng người nghèo/cận nghèo khá cao</a:t>
            </a:r>
          </a:p>
          <a:p>
            <a:pPr>
              <a:buSzPts val="2000"/>
            </a:pPr>
            <a:r>
              <a:rPr lang="en-US" sz="1600">
                <a:solidFill>
                  <a:schemeClr val="accent1"/>
                </a:solidFill>
                <a:latin typeface="+mn-lt"/>
              </a:rPr>
              <a:t>+ Về độ tuổi thì sự phân đố độ tuổi trung bình ở các huyện đều rơi vào độ tuổi lao động.Độ tuổi trung bình cao nhất rơi vào huyện Đắk R Lấp và độ tuổi trung bình thấp nhất là ở huyện Đắk Mil.Ngoài ra Huyện Đắk GLong cũng có độ tuổi trung bình khá thấp chỉ xếp sau Huyện Đắk RLấp</a:t>
            </a:r>
          </a:p>
          <a:p>
            <a:pPr>
              <a:buSzPts val="2000"/>
            </a:pPr>
            <a:r>
              <a:rPr lang="en-US" sz="1600">
                <a:solidFill>
                  <a:schemeClr val="accent1"/>
                </a:solidFill>
                <a:latin typeface="+mn-lt"/>
              </a:rPr>
              <a:t>+ Thành Phố Gia Nghĩa có số lượng người thuộc hộ nghèo/cận nghèo      ít nhất và có độ tuổi trung bình khá cao</a:t>
            </a:r>
          </a:p>
          <a:p>
            <a:pPr>
              <a:buSzPts val="2000"/>
            </a:pPr>
            <a:endParaRPr lang="en-US" sz="1600">
              <a:solidFill>
                <a:schemeClr val="accent1"/>
              </a:solidFill>
              <a:latin typeface="+mn-lt"/>
            </a:endParaRPr>
          </a:p>
          <a:p>
            <a:pPr marL="285750" indent="-285750">
              <a:buSzPts val="2000"/>
              <a:buFontTx/>
              <a:buChar char="-"/>
            </a:pPr>
            <a:endParaRPr lang="en-US" sz="1600">
              <a:latin typeface="+mn-lt"/>
            </a:endParaRPr>
          </a:p>
        </p:txBody>
      </p:sp>
      <p:pic>
        <p:nvPicPr>
          <p:cNvPr id="12" name="Picture 11">
            <a:extLst>
              <a:ext uri="{FF2B5EF4-FFF2-40B4-BE49-F238E27FC236}">
                <a16:creationId xmlns:a16="http://schemas.microsoft.com/office/drawing/2014/main" id="{2499A87B-15C2-AEE8-08FC-C8A431DCBBE8}"/>
              </a:ext>
            </a:extLst>
          </p:cNvPr>
          <p:cNvPicPr>
            <a:picLocks noChangeAspect="1"/>
          </p:cNvPicPr>
          <p:nvPr/>
        </p:nvPicPr>
        <p:blipFill>
          <a:blip r:embed="rId3"/>
          <a:stretch>
            <a:fillRect/>
          </a:stretch>
        </p:blipFill>
        <p:spPr>
          <a:xfrm>
            <a:off x="5359296" y="10301"/>
            <a:ext cx="3704389" cy="1671541"/>
          </a:xfrm>
          <a:prstGeom prst="rect">
            <a:avLst/>
          </a:prstGeom>
        </p:spPr>
      </p:pic>
      <p:sp>
        <p:nvSpPr>
          <p:cNvPr id="2" name="Rectangle 1">
            <a:extLst>
              <a:ext uri="{FF2B5EF4-FFF2-40B4-BE49-F238E27FC236}">
                <a16:creationId xmlns:a16="http://schemas.microsoft.com/office/drawing/2014/main" id="{782CE975-F60F-9884-CE6C-021619B6CAC8}"/>
              </a:ext>
            </a:extLst>
          </p:cNvPr>
          <p:cNvSpPr/>
          <p:nvPr/>
        </p:nvSpPr>
        <p:spPr>
          <a:xfrm>
            <a:off x="145629" y="1461935"/>
            <a:ext cx="1779814" cy="6446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Chú thích:</a:t>
            </a:r>
          </a:p>
          <a:p>
            <a:r>
              <a:rPr lang="en-US"/>
              <a:t>1: Nghèo</a:t>
            </a:r>
          </a:p>
          <a:p>
            <a:r>
              <a:rPr lang="en-US"/>
              <a:t>2: Cận Nghèo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latin typeface="+mn-lt"/>
              </a:rPr>
              <a:t>1</a:t>
            </a:r>
            <a:r>
              <a:rPr lang="vi-VN" b="1">
                <a:latin typeface="+mn-lt"/>
              </a:rPr>
              <a:t>.</a:t>
            </a:r>
            <a:r>
              <a:rPr lang="en-US" b="1">
                <a:latin typeface="+mn-lt"/>
              </a:rPr>
              <a:t>2</a:t>
            </a:r>
            <a:r>
              <a:rPr lang="vi-VN" b="1">
                <a:latin typeface="+mn-lt"/>
              </a:rPr>
              <a:t>.</a:t>
            </a:r>
            <a:r>
              <a:rPr lang="en-US" b="1">
                <a:latin typeface="+mn-lt"/>
              </a:rPr>
              <a:t> Phân tích số lượng người nghèo/cận nghèo và độ tuổi trung bình của Huyện Đắk Glong vào năm 2022</a:t>
            </a:r>
            <a:endParaRPr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6" name="Google Shape;110;p18">
            <a:extLst>
              <a:ext uri="{FF2B5EF4-FFF2-40B4-BE49-F238E27FC236}">
                <a16:creationId xmlns:a16="http://schemas.microsoft.com/office/drawing/2014/main" id="{4768D5C3-096E-E878-30A0-0E00CDDF0BF4}"/>
              </a:ext>
            </a:extLst>
          </p:cNvPr>
          <p:cNvSpPr txBox="1">
            <a:spLocks/>
          </p:cNvSpPr>
          <p:nvPr/>
        </p:nvSpPr>
        <p:spPr>
          <a:xfrm>
            <a:off x="2508858" y="1116682"/>
            <a:ext cx="5925300" cy="3864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endParaRPr lang="en-US" sz="1800">
              <a:solidFill>
                <a:schemeClr val="accent1"/>
              </a:solidFill>
              <a:latin typeface="+mn-lt"/>
            </a:endParaRPr>
          </a:p>
          <a:p>
            <a:pPr marL="285750" indent="-285750">
              <a:buSzPts val="2000"/>
              <a:buFontTx/>
              <a:buChar char="-"/>
            </a:pPr>
            <a:endParaRPr lang="en-US" sz="1800">
              <a:latin typeface="+mn-lt"/>
            </a:endParaRPr>
          </a:p>
        </p:txBody>
      </p:sp>
      <p:sp>
        <p:nvSpPr>
          <p:cNvPr id="4" name="Google Shape;110;p18">
            <a:extLst>
              <a:ext uri="{FF2B5EF4-FFF2-40B4-BE49-F238E27FC236}">
                <a16:creationId xmlns:a16="http://schemas.microsoft.com/office/drawing/2014/main" id="{EBC26B6F-6AC5-B484-970C-DA920C4AD669}"/>
              </a:ext>
            </a:extLst>
          </p:cNvPr>
          <p:cNvSpPr txBox="1">
            <a:spLocks/>
          </p:cNvSpPr>
          <p:nvPr/>
        </p:nvSpPr>
        <p:spPr>
          <a:xfrm>
            <a:off x="2402454" y="927100"/>
            <a:ext cx="5925300" cy="198010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1800" b="1">
                <a:solidFill>
                  <a:schemeClr val="accent1"/>
                </a:solidFill>
                <a:latin typeface="+mn-lt"/>
              </a:rPr>
              <a:t>a) Biểu đồ biểu diễn</a:t>
            </a:r>
          </a:p>
          <a:p>
            <a:pPr marL="285750" indent="-285750">
              <a:buSzPts val="2000"/>
              <a:buFontTx/>
              <a:buChar char="-"/>
            </a:pPr>
            <a:endParaRPr lang="en-US" sz="1600" b="1">
              <a:latin typeface="+mn-lt"/>
            </a:endParaRPr>
          </a:p>
        </p:txBody>
      </p:sp>
      <p:pic>
        <p:nvPicPr>
          <p:cNvPr id="9" name="Picture 8" descr="A graph with blue and orange bars&#10;&#10;Description automatically generated">
            <a:extLst>
              <a:ext uri="{FF2B5EF4-FFF2-40B4-BE49-F238E27FC236}">
                <a16:creationId xmlns:a16="http://schemas.microsoft.com/office/drawing/2014/main" id="{62F00474-45F3-2855-4DD7-D4A7F934822E}"/>
              </a:ext>
            </a:extLst>
          </p:cNvPr>
          <p:cNvPicPr>
            <a:picLocks noChangeAspect="1"/>
          </p:cNvPicPr>
          <p:nvPr/>
        </p:nvPicPr>
        <p:blipFill>
          <a:blip r:embed="rId3"/>
          <a:stretch>
            <a:fillRect/>
          </a:stretch>
        </p:blipFill>
        <p:spPr>
          <a:xfrm>
            <a:off x="2132048" y="1279450"/>
            <a:ext cx="6879492" cy="3864000"/>
          </a:xfrm>
          <a:prstGeom prst="rect">
            <a:avLst/>
          </a:prstGeom>
        </p:spPr>
      </p:pic>
    </p:spTree>
    <p:extLst>
      <p:ext uri="{BB962C8B-B14F-4D97-AF65-F5344CB8AC3E}">
        <p14:creationId xmlns:p14="http://schemas.microsoft.com/office/powerpoint/2010/main" val="406690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71119" y="749253"/>
            <a:ext cx="1960929"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a:latin typeface="+mn-lt"/>
              </a:rPr>
              <a:t>b.Thống kê và phân tích</a:t>
            </a:r>
            <a:endParaRPr sz="1800" b="1">
              <a:latin typeface="+mn-lt"/>
            </a:endParaRPr>
          </a:p>
        </p:txBody>
      </p:sp>
      <p:grpSp>
        <p:nvGrpSpPr>
          <p:cNvPr id="249" name="Google Shape;249;p25"/>
          <p:cNvGrpSpPr/>
          <p:nvPr/>
        </p:nvGrpSpPr>
        <p:grpSpPr>
          <a:xfrm>
            <a:off x="455701" y="4108701"/>
            <a:ext cx="794404" cy="576505"/>
            <a:chOff x="3932350" y="3714775"/>
            <a:chExt cx="439650" cy="319075"/>
          </a:xfrm>
        </p:grpSpPr>
        <p:sp>
          <p:nvSpPr>
            <p:cNvPr id="250" name="Google Shape;250;p2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7" name="Google Shape;248;p25">
            <a:extLst>
              <a:ext uri="{FF2B5EF4-FFF2-40B4-BE49-F238E27FC236}">
                <a16:creationId xmlns:a16="http://schemas.microsoft.com/office/drawing/2014/main" id="{30A94DB4-0484-671A-60F2-D7AB9BA4F524}"/>
              </a:ext>
            </a:extLst>
          </p:cNvPr>
          <p:cNvSpPr txBox="1">
            <a:spLocks/>
          </p:cNvSpPr>
          <p:nvPr/>
        </p:nvSpPr>
        <p:spPr>
          <a:xfrm>
            <a:off x="2386189" y="1785939"/>
            <a:ext cx="5836251" cy="31296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accent1"/>
              </a:buClr>
              <a:buSzPts val="2200"/>
              <a:buFont typeface="Playfair Display Regular"/>
              <a:buNone/>
              <a:defRPr sz="2200" b="0" i="0" u="none" strike="noStrike" cap="none">
                <a:solidFill>
                  <a:schemeClr val="accent1"/>
                </a:solidFill>
                <a:latin typeface="Playfair Display Regular"/>
                <a:ea typeface="Playfair Display Regular"/>
                <a:cs typeface="Playfair Display Regular"/>
                <a:sym typeface="Playfair Display Regular"/>
              </a:defRPr>
            </a:lvl9pPr>
          </a:lstStyle>
          <a:p>
            <a:r>
              <a:rPr lang="en-US" sz="1600">
                <a:solidFill>
                  <a:schemeClr val="tx1"/>
                </a:solidFill>
                <a:latin typeface="+mn-lt"/>
              </a:rPr>
              <a:t>Ta thấy được:</a:t>
            </a:r>
          </a:p>
          <a:p>
            <a:pPr marL="285750" indent="-285750">
              <a:buFontTx/>
              <a:buChar char="-"/>
            </a:pPr>
            <a:r>
              <a:rPr lang="en-US" sz="1600">
                <a:solidFill>
                  <a:schemeClr val="tx1"/>
                </a:solidFill>
                <a:latin typeface="+mn-lt"/>
              </a:rPr>
              <a:t>Số lượng nghèo và cận nghèo ở xã Quảng Hoà là chiếm số lượng lớn nhất với hơn 21.88% số lượng người thuộc hộ nghèo/cận nghèo trên toàn huyện Đắk Glong.Tiếp theo là các xã </a:t>
            </a:r>
            <a:r>
              <a:rPr lang="vi-VN" sz="1600">
                <a:solidFill>
                  <a:schemeClr val="tx1"/>
                </a:solidFill>
                <a:latin typeface="+mn-lt"/>
              </a:rPr>
              <a:t>Đắk Som, Đắk R'Măng,Quảng Sơn</a:t>
            </a:r>
            <a:r>
              <a:rPr lang="en-US" sz="1600">
                <a:solidFill>
                  <a:schemeClr val="tx1"/>
                </a:solidFill>
                <a:latin typeface="+mn-lt"/>
              </a:rPr>
              <a:t> cũng có số lượng người thuộc hộ nghèo/cận nghèo khá lớn</a:t>
            </a:r>
          </a:p>
          <a:p>
            <a:pPr marL="285750" indent="-285750">
              <a:buFontTx/>
              <a:buChar char="-"/>
            </a:pPr>
            <a:r>
              <a:rPr lang="en-US" sz="1600">
                <a:solidFill>
                  <a:schemeClr val="tx1"/>
                </a:solidFill>
                <a:latin typeface="+mn-lt"/>
              </a:rPr>
              <a:t>Số lượng người thuộc hộ nghèo và cận nghèo ở xã Đắk Plao là thấp nhất chỉ chiếm khoảng 5.73% trên toàn Huyện Đắk Glong</a:t>
            </a:r>
          </a:p>
          <a:p>
            <a:pPr marL="285750" indent="-285750">
              <a:buFontTx/>
              <a:buChar char="-"/>
            </a:pPr>
            <a:r>
              <a:rPr lang="en-US" sz="1600">
                <a:solidFill>
                  <a:schemeClr val="tx1"/>
                </a:solidFill>
                <a:latin typeface="+mn-lt"/>
              </a:rPr>
              <a:t>Độ tuổi trung bình có sự phân bố không đồng đều.Số người lớn tuổi hơn tập trung vào xã Quảng Khê và xã Quảng Khê có số lượng người nghèo/cận nghèo khá thấp chỉ chiếm khoảng 9.74% trên toàn Huyện Đắk Glong .Nhỏ tuổi nhất là ở Xã Quảng Hoà. Nhìn chung về độ tuổi trung bình thì đều phân bố trong độ tuổi lao động</a:t>
            </a:r>
            <a:endParaRPr lang="vi-VN" sz="1600">
              <a:solidFill>
                <a:schemeClr val="tx1"/>
              </a:solidFill>
              <a:latin typeface="+mn-lt"/>
            </a:endParaRPr>
          </a:p>
        </p:txBody>
      </p:sp>
      <p:pic>
        <p:nvPicPr>
          <p:cNvPr id="5" name="Picture 4">
            <a:extLst>
              <a:ext uri="{FF2B5EF4-FFF2-40B4-BE49-F238E27FC236}">
                <a16:creationId xmlns:a16="http://schemas.microsoft.com/office/drawing/2014/main" id="{E8279420-3914-D9EE-345D-2B148290C10A}"/>
              </a:ext>
            </a:extLst>
          </p:cNvPr>
          <p:cNvPicPr>
            <a:picLocks noChangeAspect="1"/>
          </p:cNvPicPr>
          <p:nvPr/>
        </p:nvPicPr>
        <p:blipFill>
          <a:blip r:embed="rId3"/>
          <a:stretch>
            <a:fillRect/>
          </a:stretch>
        </p:blipFill>
        <p:spPr>
          <a:xfrm>
            <a:off x="2339860" y="65001"/>
            <a:ext cx="4464279" cy="1720938"/>
          </a:xfrm>
          <a:prstGeom prst="rect">
            <a:avLst/>
          </a:prstGeom>
        </p:spPr>
      </p:pic>
    </p:spTree>
    <p:extLst>
      <p:ext uri="{BB962C8B-B14F-4D97-AF65-F5344CB8AC3E}">
        <p14:creationId xmlns:p14="http://schemas.microsoft.com/office/powerpoint/2010/main" val="2835439763"/>
      </p:ext>
    </p:extLst>
  </p:cSld>
  <p:clrMapOvr>
    <a:masterClrMapping/>
  </p:clrMapOvr>
</p:sld>
</file>

<file path=ppt/theme/theme1.xml><?xml version="1.0" encoding="utf-8"?>
<a:theme xmlns:a="http://schemas.openxmlformats.org/drawingml/2006/main" name="Paulina template">
  <a:themeElements>
    <a:clrScheme name="Custom 347">
      <a:dk1>
        <a:srgbClr val="756F6F"/>
      </a:dk1>
      <a:lt1>
        <a:srgbClr val="FFFFFF"/>
      </a:lt1>
      <a:dk2>
        <a:srgbClr val="A8A09D"/>
      </a:dk2>
      <a:lt2>
        <a:srgbClr val="F5F1F0"/>
      </a:lt2>
      <a:accent1>
        <a:srgbClr val="AD9B91"/>
      </a:accent1>
      <a:accent2>
        <a:srgbClr val="E2D1C2"/>
      </a:accent2>
      <a:accent3>
        <a:srgbClr val="C4CBBF"/>
      </a:accent3>
      <a:accent4>
        <a:srgbClr val="BFC8CB"/>
      </a:accent4>
      <a:accent5>
        <a:srgbClr val="E9DBDB"/>
      </a:accent5>
      <a:accent6>
        <a:srgbClr val="C5C4BF"/>
      </a:accent6>
      <a:hlink>
        <a:srgbClr val="413A3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2261</TotalTime>
  <Words>3870</Words>
  <Application>Microsoft Office PowerPoint</Application>
  <PresentationFormat>On-screen Show (16:9)</PresentationFormat>
  <Paragraphs>221</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Inria Serif</vt:lpstr>
      <vt:lpstr>Inria Serif Light</vt:lpstr>
      <vt:lpstr>Playfair Display Regular</vt:lpstr>
      <vt:lpstr>Paulina template</vt:lpstr>
      <vt:lpstr>Xin Chào Anh</vt:lpstr>
      <vt:lpstr>Báo Cáo Công Việc Tuần 4</vt:lpstr>
      <vt:lpstr>Nội dung Công việc cần thực hiện trong tuần 4</vt:lpstr>
      <vt:lpstr>Báo cáo gồm 3 phần chính:</vt:lpstr>
      <vt:lpstr>Phần 1: Phân tích thêm về yếu tố tuổi  </vt:lpstr>
      <vt:lpstr>1.1.Phân tích số lượng người nghèo/cận nghèo và độ tuổi trung bình theo từng huyện của tỉnh Đắk Nông vào năm 2022</vt:lpstr>
      <vt:lpstr>b.Thống kê và phân tích</vt:lpstr>
      <vt:lpstr>1.2. Phân tích số lượng người nghèo/cận nghèo và độ tuổi trung bình của Huyện Đắk Glong vào năm 2022</vt:lpstr>
      <vt:lpstr>b.Thống kê và phân tích</vt:lpstr>
      <vt:lpstr>1.3. Phân tích số lượng người nghèo/cận nghèo và độ  tuổi trung bình của Huyện Đắk Rlấp vào năm 2022</vt:lpstr>
      <vt:lpstr>b.Thống kê và phân tích</vt:lpstr>
      <vt:lpstr>1.4. Phân tích số lượng người nghèo/cận nghèo và độ  tuổi trung bình của Huyện Cư Jut vào năm 2022</vt:lpstr>
      <vt:lpstr>b.Thống kê và phân tích</vt:lpstr>
      <vt:lpstr>1.5. Phân tích số lượng người nghèo/cận nghèo và nhóm tuổi theo từng xã ở Huyện Đắk Glong vào năm 2022</vt:lpstr>
      <vt:lpstr>b) Thống kê và phân tích </vt:lpstr>
      <vt:lpstr>1.6. Phân tích số lượng người nghèo/cận nghèo và nhóm tuổi theo từng xã ở Huyện Cư Jut vào năm 2022</vt:lpstr>
      <vt:lpstr>b) Thống kê và phân tích </vt:lpstr>
      <vt:lpstr>1.7. Phân tích số lượng người nghèo/cận nghèo và nhóm tuổi theo từng xã ở Đắk RLấp vào năm 2022</vt:lpstr>
      <vt:lpstr>b) Thống kê và phân tích </vt:lpstr>
      <vt:lpstr>Phần 2:Kết hợp thêm với các tài liệu bên ngoài để đề ra giải pháp giảm nghèo </vt:lpstr>
      <vt:lpstr>2.1. Tổng quan</vt:lpstr>
      <vt:lpstr>2.1. Tổng quan</vt:lpstr>
      <vt:lpstr>2.1. Tổng quan</vt:lpstr>
      <vt:lpstr>2.1. Tổng quan</vt:lpstr>
      <vt:lpstr>2.1. Tổng quan</vt:lpstr>
      <vt:lpstr>2.2 Nhận xét</vt:lpstr>
      <vt:lpstr>2.3. Giải pháp</vt:lpstr>
      <vt:lpstr>2.3. Giải pháp</vt:lpstr>
      <vt:lpstr>Phần 3: Phân tích yếu tố dân tộc </vt:lpstr>
      <vt:lpstr>3.1.Phân tích số lượng người nghèo/cận nghèo theo từng dân tộc ở huyện Đắk Glong vào năm 2022</vt:lpstr>
      <vt:lpstr>b.Thống kê và phân tích</vt:lpstr>
      <vt:lpstr>3.2.Phân tích số lượng người nghèo/cận nghèo theo từng dân tộc ở xã Quảng Hoà thuộc huyện Đắk Glong vào năm 2022</vt:lpstr>
      <vt:lpstr>b.Thống kê và phân tích</vt:lpstr>
      <vt:lpstr>3.3.Phân tích số lượng người nghèo/cận nghèo theo từng dân tộc ở  huyện Cư Jut vào năm 2022</vt:lpstr>
      <vt:lpstr>b.Thống kê và phân tích</vt:lpstr>
      <vt:lpstr>3.4.Phân tích số lượng người nghèo/cận nghèo theo từng dân tộc ở xã  Đắk D’Rông thuộc huyện Cư Jut vào năm 2022</vt:lpstr>
      <vt:lpstr>b.Thống kê và phân tích</vt:lpstr>
      <vt:lpstr>3.5.Phân tích số lượng người nghèo/cận nghèo theo từng dân tộc ở huyện Đắk R'Lấp vào năm 2022 </vt:lpstr>
      <vt:lpstr>b.Thống kê và phân tích</vt:lpstr>
      <vt:lpstr>3.6.Phân tích số lượng người nghèo/cận nghèo theo từng dân tộc ở xã  Đắk Ru thuộc huyện Đắk R’Lấp vào năm 2022</vt:lpstr>
      <vt:lpstr>b.Thống kê và phân tích</vt:lpstr>
      <vt:lpstr>3.7.Phân tích số lượng người nghèo/cận nghèo theo nhóm tuổi và dân tộc ở huyện Đắk-Glong Tỉnh Đắk Nông vào năm 2022</vt:lpstr>
      <vt:lpstr>b.Thống kê và phân tích</vt:lpstr>
      <vt:lpstr>3.8.Phân tích số lượng người nghèo/cận nghèo theo nhóm tuổi và dân tộc ở huyện Đắk R’Lấp Tỉnh Đắk Nông vào năm 2022</vt:lpstr>
      <vt:lpstr>b.Thống kê và phân tích</vt:lpstr>
      <vt:lpstr>Xin Chào Anh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Huy Đặng</dc:creator>
  <cp:lastModifiedBy>Dang Nguyen Quang Huy</cp:lastModifiedBy>
  <cp:revision>156</cp:revision>
  <dcterms:modified xsi:type="dcterms:W3CDTF">2024-07-29T08:55:09Z</dcterms:modified>
</cp:coreProperties>
</file>